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0"/>
  </p:notesMasterIdLst>
  <p:sldIdLst>
    <p:sldId id="294" r:id="rId2"/>
    <p:sldId id="256" r:id="rId3"/>
    <p:sldId id="284" r:id="rId4"/>
    <p:sldId id="258" r:id="rId5"/>
    <p:sldId id="264" r:id="rId6"/>
    <p:sldId id="268" r:id="rId7"/>
    <p:sldId id="283" r:id="rId8"/>
    <p:sldId id="297" r:id="rId9"/>
    <p:sldId id="298" r:id="rId10"/>
    <p:sldId id="299" r:id="rId11"/>
    <p:sldId id="300" r:id="rId12"/>
    <p:sldId id="301" r:id="rId13"/>
    <p:sldId id="302" r:id="rId14"/>
    <p:sldId id="303" r:id="rId15"/>
    <p:sldId id="304" r:id="rId16"/>
    <p:sldId id="305" r:id="rId17"/>
    <p:sldId id="306" r:id="rId18"/>
    <p:sldId id="307" r:id="rId19"/>
    <p:sldId id="309" r:id="rId20"/>
    <p:sldId id="310" r:id="rId21"/>
    <p:sldId id="312" r:id="rId22"/>
    <p:sldId id="313" r:id="rId23"/>
    <p:sldId id="314" r:id="rId24"/>
    <p:sldId id="286"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277" r:id="rId38"/>
    <p:sldId id="292" r:id="rId39"/>
  </p:sldIdLst>
  <p:sldSz cx="9144000" cy="5143500" type="screen16x9"/>
  <p:notesSz cx="6858000" cy="9144000"/>
  <p:embeddedFontLst>
    <p:embeddedFont>
      <p:font typeface="Oswald" panose="020B0604020202020204" charset="0"/>
      <p:regular r:id="rId41"/>
      <p:bold r:id="rId42"/>
    </p:embeddedFont>
    <p:embeddedFont>
      <p:font typeface="Raleway" panose="020B0604020202020204" charset="0"/>
      <p:regular r:id="rId43"/>
      <p:bold r:id="rId44"/>
      <p:italic r:id="rId45"/>
      <p:boldItalic r:id="rId46"/>
    </p:embeddedFont>
    <p:embeddedFont>
      <p:font typeface="Calibri" panose="020F0502020204030204" pitchFamily="34" charset="0"/>
      <p:regular r:id="rId47"/>
      <p:bold r:id="rId48"/>
      <p:italic r:id="rId49"/>
      <p:boldItalic r:id="rId50"/>
    </p:embeddedFont>
    <p:embeddedFont>
      <p:font typeface="Roboto"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F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AA0EAF-B6D7-4A75-9FF3-C1FBD6652836}">
  <a:tblStyle styleId="{0AAA0EAF-B6D7-4A75-9FF3-C1FBD66528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0" d="100"/>
          <a:sy n="110" d="100"/>
        </p:scale>
        <p:origin x="72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6368478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89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8c1997cbfd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8c1997cbfd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938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448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9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c1997cb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c1997cbf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907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8c1997cbf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8c1997cbf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662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8c1997cbfd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8c1997cbfd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311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49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8c1997cb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8c1997cb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306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03413"/>
            <a:ext cx="4079700" cy="2631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720000" y="3500588"/>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91"/>
        <p:cNvGrpSpPr/>
        <p:nvPr/>
      </p:nvGrpSpPr>
      <p:grpSpPr>
        <a:xfrm>
          <a:off x="0" y="0"/>
          <a:ext cx="0" cy="0"/>
          <a:chOff x="0" y="0"/>
          <a:chExt cx="0" cy="0"/>
        </a:xfrm>
      </p:grpSpPr>
      <p:grpSp>
        <p:nvGrpSpPr>
          <p:cNvPr id="492" name="Google Shape;492;p24"/>
          <p:cNvGrpSpPr/>
          <p:nvPr/>
        </p:nvGrpSpPr>
        <p:grpSpPr>
          <a:xfrm rot="5400000" flipH="1">
            <a:off x="-533027" y="3252941"/>
            <a:ext cx="2423582" cy="1357541"/>
            <a:chOff x="-77" y="3784091"/>
            <a:chExt cx="2423582" cy="1357541"/>
          </a:xfrm>
        </p:grpSpPr>
        <p:sp>
          <p:nvSpPr>
            <p:cNvPr id="493" name="Google Shape;493;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4"/>
          <p:cNvGrpSpPr/>
          <p:nvPr/>
        </p:nvGrpSpPr>
        <p:grpSpPr>
          <a:xfrm rot="-5400000" flipH="1">
            <a:off x="7253448" y="533016"/>
            <a:ext cx="2423582" cy="1357541"/>
            <a:chOff x="-77" y="3784091"/>
            <a:chExt cx="2423582" cy="1357541"/>
          </a:xfrm>
        </p:grpSpPr>
        <p:sp>
          <p:nvSpPr>
            <p:cNvPr id="499" name="Google Shape;499;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63" name="Google Shape;63;p6"/>
          <p:cNvGrpSpPr/>
          <p:nvPr/>
        </p:nvGrpSpPr>
        <p:grpSpPr>
          <a:xfrm>
            <a:off x="0" y="4569046"/>
            <a:ext cx="1022509" cy="572747"/>
            <a:chOff x="-77" y="3784091"/>
            <a:chExt cx="2423582" cy="1357541"/>
          </a:xfrm>
        </p:grpSpPr>
        <p:sp>
          <p:nvSpPr>
            <p:cNvPr id="64" name="Google Shape;64;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6"/>
          <p:cNvGrpSpPr/>
          <p:nvPr/>
        </p:nvGrpSpPr>
        <p:grpSpPr>
          <a:xfrm rot="10800000">
            <a:off x="8121500" y="-4"/>
            <a:ext cx="1022509" cy="572747"/>
            <a:chOff x="-77" y="3784091"/>
            <a:chExt cx="2423582" cy="1357541"/>
          </a:xfrm>
        </p:grpSpPr>
        <p:sp>
          <p:nvSpPr>
            <p:cNvPr id="70" name="Google Shape;7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5238260" y="18667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14"/>
          <p:cNvSpPr txBox="1">
            <a:spLocks noGrp="1"/>
          </p:cNvSpPr>
          <p:nvPr>
            <p:ph type="body" idx="1"/>
          </p:nvPr>
        </p:nvSpPr>
        <p:spPr>
          <a:xfrm>
            <a:off x="5238265"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6" name="Google Shape;146;p14"/>
          <p:cNvSpPr txBox="1">
            <a:spLocks noGrp="1"/>
          </p:cNvSpPr>
          <p:nvPr>
            <p:ph type="body" idx="2"/>
          </p:nvPr>
        </p:nvSpPr>
        <p:spPr>
          <a:xfrm>
            <a:off x="1760440"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7" name="Google Shape;147;p14"/>
          <p:cNvSpPr txBox="1">
            <a:spLocks noGrp="1"/>
          </p:cNvSpPr>
          <p:nvPr>
            <p:ph type="title" idx="3"/>
          </p:nvPr>
        </p:nvSpPr>
        <p:spPr>
          <a:xfrm>
            <a:off x="1760435" y="18667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14"/>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9" name="Google Shape;149;p14"/>
          <p:cNvGrpSpPr/>
          <p:nvPr/>
        </p:nvGrpSpPr>
        <p:grpSpPr>
          <a:xfrm rot="-5400000">
            <a:off x="8346375" y="4345871"/>
            <a:ext cx="1022509" cy="572747"/>
            <a:chOff x="-77" y="3784091"/>
            <a:chExt cx="2423582" cy="1357541"/>
          </a:xfrm>
        </p:grpSpPr>
        <p:sp>
          <p:nvSpPr>
            <p:cNvPr id="150" name="Google Shape;150;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4"/>
          <p:cNvGrpSpPr/>
          <p:nvPr/>
        </p:nvGrpSpPr>
        <p:grpSpPr>
          <a:xfrm rot="5400000">
            <a:off x="-224875" y="224871"/>
            <a:ext cx="1022509" cy="572747"/>
            <a:chOff x="-77" y="3784091"/>
            <a:chExt cx="2423582" cy="1357541"/>
          </a:xfrm>
        </p:grpSpPr>
        <p:sp>
          <p:nvSpPr>
            <p:cNvPr id="156" name="Google Shape;156;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4"/>
          <p:cNvGrpSpPr/>
          <p:nvPr/>
        </p:nvGrpSpPr>
        <p:grpSpPr>
          <a:xfrm>
            <a:off x="4524300" y="1089825"/>
            <a:ext cx="95400" cy="3116250"/>
            <a:chOff x="4524300" y="1013625"/>
            <a:chExt cx="95400" cy="3116250"/>
          </a:xfrm>
        </p:grpSpPr>
        <p:sp>
          <p:nvSpPr>
            <p:cNvPr id="162" name="Google Shape;162;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5_2">
    <p:spTree>
      <p:nvGrpSpPr>
        <p:cNvPr id="1" name="Shape 214"/>
        <p:cNvGrpSpPr/>
        <p:nvPr/>
      </p:nvGrpSpPr>
      <p:grpSpPr>
        <a:xfrm>
          <a:off x="0" y="0"/>
          <a:ext cx="0" cy="0"/>
          <a:chOff x="0" y="0"/>
          <a:chExt cx="0" cy="0"/>
        </a:xfrm>
      </p:grpSpPr>
      <p:sp>
        <p:nvSpPr>
          <p:cNvPr id="215" name="Google Shape;215;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17"/>
          <p:cNvSpPr txBox="1">
            <a:spLocks noGrp="1"/>
          </p:cNvSpPr>
          <p:nvPr>
            <p:ph type="subTitle" idx="1"/>
          </p:nvPr>
        </p:nvSpPr>
        <p:spPr>
          <a:xfrm>
            <a:off x="719975" y="3205013"/>
            <a:ext cx="1282200" cy="127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17"/>
          <p:cNvSpPr txBox="1">
            <a:spLocks noGrp="1"/>
          </p:cNvSpPr>
          <p:nvPr>
            <p:ph type="subTitle" idx="2"/>
          </p:nvPr>
        </p:nvSpPr>
        <p:spPr>
          <a:xfrm>
            <a:off x="3964163" y="3205013"/>
            <a:ext cx="1282200" cy="12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17"/>
          <p:cNvSpPr txBox="1">
            <a:spLocks noGrp="1"/>
          </p:cNvSpPr>
          <p:nvPr>
            <p:ph type="subTitle" idx="3"/>
          </p:nvPr>
        </p:nvSpPr>
        <p:spPr>
          <a:xfrm>
            <a:off x="7141825" y="3205013"/>
            <a:ext cx="1282200" cy="12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17"/>
          <p:cNvSpPr txBox="1">
            <a:spLocks noGrp="1"/>
          </p:cNvSpPr>
          <p:nvPr>
            <p:ph type="subTitle" idx="4"/>
          </p:nvPr>
        </p:nvSpPr>
        <p:spPr>
          <a:xfrm>
            <a:off x="719975" y="2904163"/>
            <a:ext cx="12822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20" name="Google Shape;220;p17"/>
          <p:cNvSpPr txBox="1">
            <a:spLocks noGrp="1"/>
          </p:cNvSpPr>
          <p:nvPr>
            <p:ph type="subTitle" idx="5"/>
          </p:nvPr>
        </p:nvSpPr>
        <p:spPr>
          <a:xfrm>
            <a:off x="7141825" y="2904163"/>
            <a:ext cx="12822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1" name="Google Shape;221;p17"/>
          <p:cNvSpPr txBox="1">
            <a:spLocks noGrp="1"/>
          </p:cNvSpPr>
          <p:nvPr>
            <p:ph type="subTitle" idx="6"/>
          </p:nvPr>
        </p:nvSpPr>
        <p:spPr>
          <a:xfrm>
            <a:off x="3964163" y="2904163"/>
            <a:ext cx="1282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222" name="Google Shape;222;p17"/>
          <p:cNvGrpSpPr/>
          <p:nvPr/>
        </p:nvGrpSpPr>
        <p:grpSpPr>
          <a:xfrm rot="-5400000" flipH="1">
            <a:off x="8346375" y="224871"/>
            <a:ext cx="1022509" cy="572747"/>
            <a:chOff x="-77" y="3784091"/>
            <a:chExt cx="2423582" cy="1357541"/>
          </a:xfrm>
        </p:grpSpPr>
        <p:sp>
          <p:nvSpPr>
            <p:cNvPr id="223" name="Google Shape;223;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7"/>
          <p:cNvGrpSpPr/>
          <p:nvPr/>
        </p:nvGrpSpPr>
        <p:grpSpPr>
          <a:xfrm rot="5400000" flipH="1">
            <a:off x="-224875" y="4345871"/>
            <a:ext cx="1022509" cy="572747"/>
            <a:chOff x="-77" y="3784091"/>
            <a:chExt cx="2423582" cy="1357541"/>
          </a:xfrm>
        </p:grpSpPr>
        <p:sp>
          <p:nvSpPr>
            <p:cNvPr id="229" name="Google Shape;229;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79"/>
        <p:cNvGrpSpPr/>
        <p:nvPr/>
      </p:nvGrpSpPr>
      <p:grpSpPr>
        <a:xfrm>
          <a:off x="0" y="0"/>
          <a:ext cx="0" cy="0"/>
          <a:chOff x="0" y="0"/>
          <a:chExt cx="0" cy="0"/>
        </a:xfrm>
      </p:grpSpPr>
      <p:sp>
        <p:nvSpPr>
          <p:cNvPr id="280" name="Google Shape;280;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dirty="0"/>
          </a:p>
        </p:txBody>
      </p:sp>
      <p:sp>
        <p:nvSpPr>
          <p:cNvPr id="281" name="Google Shape;281;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82" name="Google Shape;282;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rPr dirty="0"/>
              <a:t>xx%</a:t>
            </a:r>
          </a:p>
        </p:txBody>
      </p:sp>
      <p:sp>
        <p:nvSpPr>
          <p:cNvPr id="283" name="Google Shape;283;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284" name="Google Shape;284;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5" name="Google Shape;285;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6" name="Google Shape;286;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8" name="Google Shape;288;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9" name="Google Shape;289;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dirty="0"/>
          </a:p>
        </p:txBody>
      </p:sp>
      <p:sp>
        <p:nvSpPr>
          <p:cNvPr id="291" name="Google Shape;291;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2" name="Google Shape;292;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4" name="Google Shape;294;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5" name="Google Shape;295;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7" name="Google Shape;297;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8" name="Google Shape;298;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9" name="Google Shape;299;p20"/>
          <p:cNvGrpSpPr/>
          <p:nvPr/>
        </p:nvGrpSpPr>
        <p:grpSpPr>
          <a:xfrm>
            <a:off x="0" y="4569046"/>
            <a:ext cx="1022509" cy="572747"/>
            <a:chOff x="-77" y="3784091"/>
            <a:chExt cx="2423582" cy="1357541"/>
          </a:xfrm>
        </p:grpSpPr>
        <p:sp>
          <p:nvSpPr>
            <p:cNvPr id="300" name="Google Shape;300;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0"/>
          <p:cNvGrpSpPr/>
          <p:nvPr/>
        </p:nvGrpSpPr>
        <p:grpSpPr>
          <a:xfrm flipH="1">
            <a:off x="8121500" y="4569046"/>
            <a:ext cx="1022509" cy="572747"/>
            <a:chOff x="-77" y="3784091"/>
            <a:chExt cx="2423582" cy="1357541"/>
          </a:xfrm>
        </p:grpSpPr>
        <p:sp>
          <p:nvSpPr>
            <p:cNvPr id="306" name="Google Shape;306;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44"/>
        <p:cNvGrpSpPr/>
        <p:nvPr/>
      </p:nvGrpSpPr>
      <p:grpSpPr>
        <a:xfrm>
          <a:off x="0" y="0"/>
          <a:ext cx="0" cy="0"/>
          <a:chOff x="0" y="0"/>
          <a:chExt cx="0" cy="0"/>
        </a:xfrm>
      </p:grpSpPr>
      <p:grpSp>
        <p:nvGrpSpPr>
          <p:cNvPr id="345" name="Google Shape;345;p22"/>
          <p:cNvGrpSpPr/>
          <p:nvPr/>
        </p:nvGrpSpPr>
        <p:grpSpPr>
          <a:xfrm>
            <a:off x="-9" y="1669058"/>
            <a:ext cx="2781383" cy="1805382"/>
            <a:chOff x="8024127" y="984378"/>
            <a:chExt cx="2502369" cy="1624275"/>
          </a:xfrm>
        </p:grpSpPr>
        <p:sp>
          <p:nvSpPr>
            <p:cNvPr id="346" name="Google Shape;346;p22"/>
            <p:cNvSpPr/>
            <p:nvPr/>
          </p:nvSpPr>
          <p:spPr>
            <a:xfrm>
              <a:off x="8647339" y="2562003"/>
              <a:ext cx="65709" cy="30106"/>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8759904" y="2562003"/>
              <a:ext cx="65680" cy="30106"/>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8872440" y="2562003"/>
              <a:ext cx="65709" cy="30106"/>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10089400" y="2205025"/>
              <a:ext cx="25" cy="50050"/>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8024127" y="984378"/>
              <a:ext cx="2502369" cy="162427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8024127" y="984378"/>
              <a:ext cx="2502369" cy="262020"/>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8125057" y="1324952"/>
              <a:ext cx="2305388" cy="1198318"/>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8191986" y="1394818"/>
              <a:ext cx="54365" cy="1106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8385062" y="1394818"/>
              <a:ext cx="55354" cy="1106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8292887" y="1394818"/>
              <a:ext cx="43689" cy="120335"/>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8483055" y="1500548"/>
              <a:ext cx="31095" cy="31095"/>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528666" y="1500548"/>
              <a:ext cx="31065" cy="31095"/>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593674" y="1500548"/>
              <a:ext cx="31065" cy="31095"/>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8219152" y="1627656"/>
              <a:ext cx="1656300" cy="29"/>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9975312" y="1627656"/>
              <a:ext cx="128101" cy="29"/>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10174205" y="1627656"/>
              <a:ext cx="163035" cy="29"/>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8219152" y="1757673"/>
              <a:ext cx="1036300" cy="29"/>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9408676" y="1757673"/>
              <a:ext cx="186335" cy="29"/>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9090440" y="1832396"/>
              <a:ext cx="504581" cy="29"/>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8919673" y="1832396"/>
              <a:ext cx="101923" cy="29"/>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8737271" y="1832396"/>
              <a:ext cx="101894" cy="29"/>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8555829" y="1832396"/>
              <a:ext cx="100934" cy="29"/>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8373428" y="1832396"/>
              <a:ext cx="100934" cy="29"/>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8373428" y="1923582"/>
              <a:ext cx="1570900" cy="29"/>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8219152" y="1832396"/>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8219152" y="1923582"/>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8219152" y="2014798"/>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8219152" y="2105984"/>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10039331" y="1923582"/>
              <a:ext cx="216411" cy="29"/>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8369559" y="2014798"/>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8369559" y="2107933"/>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8369559" y="2202057"/>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8369559" y="2295192"/>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9090440" y="2295192"/>
              <a:ext cx="884929" cy="29"/>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9615336" y="2202057"/>
              <a:ext cx="360016" cy="29"/>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9832671" y="2105984"/>
              <a:ext cx="142674" cy="29"/>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22"/>
          <p:cNvGrpSpPr/>
          <p:nvPr/>
        </p:nvGrpSpPr>
        <p:grpSpPr>
          <a:xfrm flipH="1">
            <a:off x="7058589" y="1071875"/>
            <a:ext cx="2085403" cy="2999739"/>
            <a:chOff x="7435625" y="1209875"/>
            <a:chExt cx="1470250" cy="2114875"/>
          </a:xfrm>
        </p:grpSpPr>
        <p:sp>
          <p:nvSpPr>
            <p:cNvPr id="383" name="Google Shape;383;p22"/>
            <p:cNvSpPr/>
            <p:nvPr/>
          </p:nvSpPr>
          <p:spPr>
            <a:xfrm>
              <a:off x="7658275" y="3273025"/>
              <a:ext cx="120950" cy="12550"/>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7494000" y="3273025"/>
              <a:ext cx="120950" cy="12550"/>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7821725" y="3273025"/>
              <a:ext cx="120950" cy="12550"/>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7970175" y="3087075"/>
              <a:ext cx="106775" cy="109250"/>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7970175" y="3087075"/>
              <a:ext cx="106775" cy="106750"/>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7980175" y="3096250"/>
              <a:ext cx="87600" cy="8840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7980175" y="3139600"/>
              <a:ext cx="87600" cy="45050"/>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7631600" y="2647575"/>
              <a:ext cx="102600" cy="30900"/>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7753350" y="2647575"/>
              <a:ext cx="102600" cy="30900"/>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7478150" y="2827700"/>
              <a:ext cx="664675" cy="30900"/>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977675" y="2891100"/>
              <a:ext cx="130125" cy="31700"/>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7840925" y="2891100"/>
              <a:ext cx="117600" cy="31700"/>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7735850" y="2445775"/>
              <a:ext cx="619625" cy="520400"/>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7435625" y="1671050"/>
              <a:ext cx="1062450" cy="1653700"/>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7435625" y="1671050"/>
              <a:ext cx="1062450" cy="15012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7493175" y="1866200"/>
              <a:ext cx="949850" cy="1409350"/>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7725000" y="1721075"/>
              <a:ext cx="50900" cy="25900"/>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7539025" y="2031300"/>
              <a:ext cx="674675" cy="15875"/>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8255375" y="2031300"/>
              <a:ext cx="65075" cy="15875"/>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345450" y="2031300"/>
              <a:ext cx="52550" cy="15875"/>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7539025" y="2105525"/>
              <a:ext cx="386150" cy="15875"/>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931800" y="2105525"/>
              <a:ext cx="121800" cy="15875"/>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71850" y="2148050"/>
              <a:ext cx="81750" cy="16700"/>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7931800" y="2148050"/>
              <a:ext cx="24225" cy="16700"/>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7835900" y="2148050"/>
              <a:ext cx="73425" cy="16700"/>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7731675" y="2148050"/>
              <a:ext cx="74250" cy="16700"/>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7627425" y="2148050"/>
              <a:ext cx="74250" cy="16700"/>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7627425" y="2200600"/>
              <a:ext cx="626300" cy="15875"/>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7539025" y="2148050"/>
              <a:ext cx="37550" cy="16700"/>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7539025" y="2200600"/>
              <a:ext cx="37550" cy="15875"/>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7539025" y="2252300"/>
              <a:ext cx="37550" cy="16700"/>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7539025" y="2304850"/>
              <a:ext cx="37550" cy="15850"/>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8292075" y="2200600"/>
              <a:ext cx="91750" cy="15875"/>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7624925" y="2252300"/>
              <a:ext cx="264375" cy="16700"/>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7971850" y="2412425"/>
              <a:ext cx="299400" cy="16700"/>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8049400" y="2359050"/>
              <a:ext cx="221850" cy="16700"/>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8173650" y="2304850"/>
              <a:ext cx="97600" cy="15850"/>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7539025" y="1958750"/>
              <a:ext cx="312750" cy="15875"/>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7539025" y="2539175"/>
              <a:ext cx="505400" cy="16700"/>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7539025" y="2603375"/>
              <a:ext cx="505400" cy="16725"/>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7539025" y="2667600"/>
              <a:ext cx="504550" cy="16700"/>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7539025" y="3051200"/>
              <a:ext cx="504550" cy="15875"/>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7998525" y="2464950"/>
              <a:ext cx="150125" cy="15875"/>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197825" y="2464950"/>
              <a:ext cx="200175" cy="15875"/>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8197825" y="2539175"/>
              <a:ext cx="200175" cy="16700"/>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7539025"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7539025" y="3197150"/>
              <a:ext cx="76750" cy="16700"/>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7635775" y="3197150"/>
              <a:ext cx="469525" cy="16700"/>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7657450" y="3148775"/>
              <a:ext cx="75900" cy="15875"/>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7775025" y="3148775"/>
              <a:ext cx="76750" cy="15875"/>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7893450" y="3148775"/>
              <a:ext cx="75925" cy="15875"/>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8011875" y="3148775"/>
              <a:ext cx="75900" cy="15875"/>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8129450"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8247875" y="3148775"/>
              <a:ext cx="51725" cy="15875"/>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089425" y="1209875"/>
              <a:ext cx="816450" cy="748075"/>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134450" y="1359150"/>
              <a:ext cx="729725" cy="56127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8169475" y="1485925"/>
              <a:ext cx="518725" cy="1252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8719875" y="1485925"/>
              <a:ext cx="50050" cy="1252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8169475" y="1543450"/>
              <a:ext cx="296900" cy="12550"/>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8470525" y="1543450"/>
              <a:ext cx="94275" cy="12550"/>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8502225" y="1576825"/>
              <a:ext cx="62575" cy="11700"/>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8471375" y="1576825"/>
              <a:ext cx="18350" cy="11700"/>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8397150" y="1576825"/>
              <a:ext cx="56725" cy="11700"/>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8317075" y="1576825"/>
              <a:ext cx="56750" cy="11700"/>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8237025" y="1576825"/>
              <a:ext cx="56725" cy="11700"/>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8237025" y="1616850"/>
              <a:ext cx="481200" cy="11700"/>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8169475" y="1576825"/>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8169475" y="1616850"/>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8169475" y="1656875"/>
              <a:ext cx="28375" cy="11700"/>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8747400" y="1616850"/>
              <a:ext cx="70900" cy="11700"/>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8235350" y="1656875"/>
              <a:ext cx="203525" cy="11700"/>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8502225" y="1708575"/>
              <a:ext cx="229350" cy="1252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8656500" y="1681050"/>
              <a:ext cx="75075" cy="12550"/>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8169475" y="1430875"/>
              <a:ext cx="240200" cy="12550"/>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8169475" y="1821150"/>
              <a:ext cx="387800" cy="11700"/>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8522225" y="1749450"/>
              <a:ext cx="115125" cy="11700"/>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8675675" y="1749450"/>
              <a:ext cx="153475" cy="11700"/>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8675675" y="1806150"/>
              <a:ext cx="153475" cy="1252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8169475" y="1860350"/>
              <a:ext cx="58400" cy="1252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8242875" y="1860350"/>
              <a:ext cx="361100" cy="1252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2"/>
          <p:cNvSpPr txBox="1">
            <a:spLocks noGrp="1"/>
          </p:cNvSpPr>
          <p:nvPr>
            <p:ph type="ctrTitle"/>
          </p:nvPr>
        </p:nvSpPr>
        <p:spPr>
          <a:xfrm>
            <a:off x="1887750" y="611725"/>
            <a:ext cx="5368500" cy="8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4" name="Google Shape;464;p22"/>
          <p:cNvSpPr txBox="1">
            <a:spLocks noGrp="1"/>
          </p:cNvSpPr>
          <p:nvPr>
            <p:ph type="subTitle" idx="1"/>
          </p:nvPr>
        </p:nvSpPr>
        <p:spPr>
          <a:xfrm>
            <a:off x="3044675" y="2305050"/>
            <a:ext cx="3054900" cy="10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5" name="Google Shape;465;p22"/>
          <p:cNvSpPr txBox="1"/>
          <p:nvPr/>
        </p:nvSpPr>
        <p:spPr>
          <a:xfrm>
            <a:off x="2228550" y="4151400"/>
            <a:ext cx="4686900" cy="41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lang="en" sz="1200" b="1">
                <a:solidFill>
                  <a:schemeClr val="accent1"/>
                </a:solidFill>
                <a:uFill>
                  <a:noFill/>
                </a:uFill>
                <a:latin typeface="Roboto"/>
                <a:ea typeface="Roboto"/>
                <a:cs typeface="Roboto"/>
                <a:sym typeface="Roboto"/>
                <a:hlinkClick r:id="rId2">
                  <a:extLst>
                    <a:ext uri="{A12FA001-AC4F-418D-AE19-62706E023703}">
                      <ahyp:hlinkClr xmlns:ahyp="http://schemas.microsoft.com/office/drawing/2018/hyperlinkcolor" xmlns="" val="tx"/>
                    </a:ext>
                  </a:extLst>
                </a:hlinkClick>
              </a:rPr>
              <a:t>Slidesgo</a:t>
            </a:r>
            <a:r>
              <a:rPr lang="en" sz="1200">
                <a:solidFill>
                  <a:schemeClr val="dk1"/>
                </a:solidFill>
                <a:latin typeface="Roboto"/>
                <a:ea typeface="Roboto"/>
                <a:cs typeface="Roboto"/>
                <a:sym typeface="Roboto"/>
              </a:rPr>
              <a:t>, including icons by </a:t>
            </a:r>
            <a:r>
              <a:rPr lang="en" sz="1200" b="1">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xmlns="" val="tx"/>
                    </a:ext>
                  </a:extLst>
                </a:hlinkClick>
              </a:rPr>
              <a:t>Flaticon</a:t>
            </a:r>
            <a:r>
              <a:rPr lang="en" sz="1200">
                <a:solidFill>
                  <a:schemeClr val="dk1"/>
                </a:solidFill>
                <a:latin typeface="Roboto"/>
                <a:ea typeface="Roboto"/>
                <a:cs typeface="Roboto"/>
                <a:sym typeface="Roboto"/>
              </a:rPr>
              <a:t>, infographics &amp; images by </a:t>
            </a:r>
            <a:r>
              <a:rPr lang="en" sz="1200" b="1">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xmlns=""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23"/>
          <p:cNvGrpSpPr/>
          <p:nvPr/>
        </p:nvGrpSpPr>
        <p:grpSpPr>
          <a:xfrm rot="10800000" flipH="1">
            <a:off x="0" y="846"/>
            <a:ext cx="1022509" cy="572747"/>
            <a:chOff x="-77" y="3784091"/>
            <a:chExt cx="2423582" cy="1357541"/>
          </a:xfrm>
        </p:grpSpPr>
        <p:sp>
          <p:nvSpPr>
            <p:cNvPr id="486" name="Google Shape;486;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975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0" r:id="rId5"/>
    <p:sldLayoutId id="2147483663" r:id="rId6"/>
    <p:sldLayoutId id="2147483666"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rgbClr val="13367C"/>
            </a:gs>
            <a:gs pos="47000">
              <a:schemeClr val="dk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7FBEC-43CF-437D-B836-550F5914E0AF}"/>
              </a:ext>
            </a:extLst>
          </p:cNvPr>
          <p:cNvSpPr>
            <a:spLocks noGrp="1"/>
          </p:cNvSpPr>
          <p:nvPr>
            <p:ph type="ctrTitle"/>
          </p:nvPr>
        </p:nvSpPr>
        <p:spPr>
          <a:xfrm>
            <a:off x="1026427" y="489669"/>
            <a:ext cx="6719186" cy="1373299"/>
          </a:xfrm>
        </p:spPr>
        <p:txBody>
          <a:bodyPr/>
          <a:lstStyle/>
          <a:p>
            <a:pPr algn="ctr"/>
            <a:r>
              <a:rPr lang="en-US" sz="3200" dirty="0"/>
              <a:t>TRƯỜNG ĐẠI HỌC CÔNG NGHIỆP </a:t>
            </a:r>
            <a:br>
              <a:rPr lang="en-US" sz="3200" dirty="0"/>
            </a:br>
            <a:r>
              <a:rPr lang="en-US" sz="3200" dirty="0"/>
              <a:t>THỰC PHẨM TP.HCM</a:t>
            </a:r>
          </a:p>
        </p:txBody>
      </p:sp>
      <p:sp>
        <p:nvSpPr>
          <p:cNvPr id="3" name="Title 2">
            <a:extLst>
              <a:ext uri="{FF2B5EF4-FFF2-40B4-BE49-F238E27FC236}">
                <a16:creationId xmlns:a16="http://schemas.microsoft.com/office/drawing/2014/main" xmlns="" id="{2BFF9F9A-F2EE-4536-8FDD-CC010ABA54C8}"/>
              </a:ext>
            </a:extLst>
          </p:cNvPr>
          <p:cNvSpPr>
            <a:spLocks noGrp="1"/>
          </p:cNvSpPr>
          <p:nvPr>
            <p:ph type="title" idx="4294967295"/>
          </p:nvPr>
        </p:nvSpPr>
        <p:spPr>
          <a:xfrm>
            <a:off x="2751931" y="2165185"/>
            <a:ext cx="3640137" cy="993775"/>
          </a:xfrm>
        </p:spPr>
        <p:txBody>
          <a:bodyPr/>
          <a:lstStyle/>
          <a:p>
            <a:r>
              <a:rPr lang="en-US" sz="6600" dirty="0"/>
              <a:t>NHÓM : 01</a:t>
            </a:r>
          </a:p>
        </p:txBody>
      </p:sp>
      <p:pic>
        <p:nvPicPr>
          <p:cNvPr id="6" name="Picture 5">
            <a:extLst>
              <a:ext uri="{FF2B5EF4-FFF2-40B4-BE49-F238E27FC236}">
                <a16:creationId xmlns:a16="http://schemas.microsoft.com/office/drawing/2014/main" xmlns="" id="{9679CF13-4EF1-4DEC-947E-9A8B20189E35}"/>
              </a:ext>
            </a:extLst>
          </p:cNvPr>
          <p:cNvPicPr>
            <a:picLocks noChangeAspect="1"/>
          </p:cNvPicPr>
          <p:nvPr/>
        </p:nvPicPr>
        <p:blipFill>
          <a:blip r:embed="rId2"/>
          <a:stretch>
            <a:fillRect/>
          </a:stretch>
        </p:blipFill>
        <p:spPr>
          <a:xfrm>
            <a:off x="8075852" y="3603632"/>
            <a:ext cx="1189898" cy="1539868"/>
          </a:xfrm>
          <a:prstGeom prst="rect">
            <a:avLst/>
          </a:prstGeom>
        </p:spPr>
      </p:pic>
      <p:pic>
        <p:nvPicPr>
          <p:cNvPr id="7" name="Picture 6">
            <a:extLst>
              <a:ext uri="{FF2B5EF4-FFF2-40B4-BE49-F238E27FC236}">
                <a16:creationId xmlns:a16="http://schemas.microsoft.com/office/drawing/2014/main" xmlns="" id="{AB1977E5-E823-4606-B76B-3972F76F42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47374" y="141462"/>
            <a:ext cx="1349391" cy="1398406"/>
          </a:xfrm>
          <a:prstGeom prst="rect">
            <a:avLst/>
          </a:prstGeom>
        </p:spPr>
      </p:pic>
    </p:spTree>
    <p:extLst>
      <p:ext uri="{BB962C8B-B14F-4D97-AF65-F5344CB8AC3E}">
        <p14:creationId xmlns:p14="http://schemas.microsoft.com/office/powerpoint/2010/main" val="2283612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9EB8294-07CE-4C43-908D-DFA6F7431E7F}"/>
              </a:ext>
            </a:extLst>
          </p:cNvPr>
          <p:cNvSpPr>
            <a:spLocks noGrp="1"/>
          </p:cNvSpPr>
          <p:nvPr>
            <p:ph type="ctrTitle"/>
          </p:nvPr>
        </p:nvSpPr>
        <p:spPr>
          <a:xfrm>
            <a:off x="317044" y="1038388"/>
            <a:ext cx="6804428" cy="3401878"/>
          </a:xfrm>
        </p:spPr>
        <p:txBody>
          <a:bodyPr/>
          <a:lstStyle/>
          <a:p>
            <a:r>
              <a:rPr lang="vi-VN" sz="2400" dirty="0"/>
              <a:t>Ý tưởng thuật toán:</a:t>
            </a:r>
            <a:br>
              <a:rPr lang="vi-VN" sz="2400" dirty="0"/>
            </a:br>
            <a:r>
              <a:rPr lang="vi-VN" sz="2400" dirty="0"/>
              <a:t>+ Tạo 2 biến tương đương với dòng và cột của ma trận và gán giá trị cho 2 biến đó (Điều kiện &gt; 0) và bắt nhập đến khi đúng thì dừng bằng while.</a:t>
            </a:r>
            <a:br>
              <a:rPr lang="vi-VN" sz="2400" dirty="0"/>
            </a:br>
            <a:r>
              <a:rPr lang="vi-VN" sz="2400" dirty="0"/>
              <a:t>+  Sau khi có giá trị dòng và cột, lồng hàm vòng lặp for với 2 biến i ở ngoài và j ở trong.</a:t>
            </a:r>
            <a:br>
              <a:rPr lang="vi-VN" sz="2400" dirty="0"/>
            </a:br>
            <a:r>
              <a:rPr lang="vi-VN" sz="2400" dirty="0"/>
              <a:t>+ Nhập giá trị từ bán phím khi hàm for thực hiện vòng lặp tương ứng với từng phần tử trong ma trận.</a:t>
            </a:r>
            <a:br>
              <a:rPr lang="vi-VN" sz="2400" dirty="0"/>
            </a:br>
            <a:endParaRPr lang="en-US" sz="2400" dirty="0"/>
          </a:p>
        </p:txBody>
      </p:sp>
      <p:sp>
        <p:nvSpPr>
          <p:cNvPr id="8" name="Subtitle 7">
            <a:extLst>
              <a:ext uri="{FF2B5EF4-FFF2-40B4-BE49-F238E27FC236}">
                <a16:creationId xmlns:a16="http://schemas.microsoft.com/office/drawing/2014/main" xmlns="" id="{3C62F82F-AC7A-45F9-80A9-F7671BCAE05F}"/>
              </a:ext>
            </a:extLst>
          </p:cNvPr>
          <p:cNvSpPr>
            <a:spLocks noGrp="1"/>
          </p:cNvSpPr>
          <p:nvPr>
            <p:ph type="subTitle" idx="1"/>
          </p:nvPr>
        </p:nvSpPr>
        <p:spPr>
          <a:xfrm>
            <a:off x="208554" y="342143"/>
            <a:ext cx="4456435" cy="634250"/>
          </a:xfrm>
        </p:spPr>
        <p:txBody>
          <a:bodyPr/>
          <a:lstStyle/>
          <a:p>
            <a:r>
              <a:rPr lang="en-US" sz="2800" b="1" dirty="0">
                <a:solidFill>
                  <a:schemeClr val="accent6">
                    <a:lumMod val="60000"/>
                    <a:lumOff val="40000"/>
                  </a:schemeClr>
                </a:solidFill>
              </a:rPr>
              <a:t>NHẬP TỪ BÀN PHÍM</a:t>
            </a:r>
          </a:p>
        </p:txBody>
      </p:sp>
      <p:sp>
        <p:nvSpPr>
          <p:cNvPr id="9" name="TextBox 8">
            <a:extLst>
              <a:ext uri="{FF2B5EF4-FFF2-40B4-BE49-F238E27FC236}">
                <a16:creationId xmlns:a16="http://schemas.microsoft.com/office/drawing/2014/main" xmlns="" id="{69389F6C-BDC5-491B-B858-74365133F06D}"/>
              </a:ext>
            </a:extLst>
          </p:cNvPr>
          <p:cNvSpPr txBox="1"/>
          <p:nvPr/>
        </p:nvSpPr>
        <p:spPr>
          <a:xfrm>
            <a:off x="317044" y="99100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0" name="Picture 9">
            <a:extLst>
              <a:ext uri="{FF2B5EF4-FFF2-40B4-BE49-F238E27FC236}">
                <a16:creationId xmlns:a16="http://schemas.microsoft.com/office/drawing/2014/main" xmlns="" id="{834E20CF-C5F6-42A1-8C65-A69945215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234" y="1233040"/>
            <a:ext cx="6582301" cy="3269221"/>
          </a:xfrm>
          <a:prstGeom prst="rect">
            <a:avLst/>
          </a:prstGeom>
        </p:spPr>
      </p:pic>
    </p:spTree>
    <p:extLst>
      <p:ext uri="{BB962C8B-B14F-4D97-AF65-F5344CB8AC3E}">
        <p14:creationId xmlns:p14="http://schemas.microsoft.com/office/powerpoint/2010/main" val="4946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50A3965-B68B-4001-8DA6-FE80EE308829}"/>
              </a:ext>
            </a:extLst>
          </p:cNvPr>
          <p:cNvSpPr>
            <a:spLocks noGrp="1"/>
          </p:cNvSpPr>
          <p:nvPr>
            <p:ph type="ctrTitle"/>
          </p:nvPr>
        </p:nvSpPr>
        <p:spPr>
          <a:xfrm>
            <a:off x="462482" y="823900"/>
            <a:ext cx="7767118" cy="4046273"/>
          </a:xfrm>
        </p:spPr>
        <p:txBody>
          <a:bodyPr/>
          <a:lstStyle/>
          <a:p>
            <a:r>
              <a:rPr lang="vi-VN" sz="2400" dirty="0"/>
              <a:t>Ý tưởng thuật toán:</a:t>
            </a:r>
            <a:br>
              <a:rPr lang="vi-VN" sz="2400" dirty="0"/>
            </a:br>
            <a:r>
              <a:rPr lang="vi-VN" sz="2400" dirty="0"/>
              <a:t>+ Tạo 2 biến tương đương với dòng và cột của ma trận và gán giá trị cho 2 biến đó (Điều kiện &gt; 0) và bắt nhập đến khi đúng thì ngưng bằng while.</a:t>
            </a:r>
            <a:br>
              <a:rPr lang="vi-VN" sz="2400" dirty="0"/>
            </a:br>
            <a:r>
              <a:rPr lang="vi-VN" sz="2400" dirty="0"/>
              <a:t>+  Sau khi có giá trị dòng và cột, lồng hàm vòng lặp for với 2 biến i ở ngoài và j ở trong.</a:t>
            </a:r>
            <a:br>
              <a:rPr lang="vi-VN" sz="2400" dirty="0"/>
            </a:br>
            <a:r>
              <a:rPr lang="vi-VN" sz="2400" dirty="0"/>
              <a:t>+ Khi hàm for thực hiện vòng lặp tương ứng với từng phần tử trong ma trận cho từng phần tử bằng hàm ramdom để tạo ma trận ngẫu nhiên.</a:t>
            </a:r>
            <a:br>
              <a:rPr lang="vi-VN" sz="2400" dirty="0"/>
            </a:br>
            <a:r>
              <a:rPr lang="vi-VN" sz="2400" dirty="0"/>
              <a:t>Vd: arr[i][j] = rand() % 100 ( giá trị ngẫu nhiên từ 0 đến 100 )</a:t>
            </a:r>
            <a:br>
              <a:rPr lang="vi-VN" sz="2400" dirty="0"/>
            </a:br>
            <a:endParaRPr lang="en-US" sz="2400" dirty="0"/>
          </a:p>
        </p:txBody>
      </p:sp>
      <p:sp>
        <p:nvSpPr>
          <p:cNvPr id="5" name="Subtitle 4">
            <a:extLst>
              <a:ext uri="{FF2B5EF4-FFF2-40B4-BE49-F238E27FC236}">
                <a16:creationId xmlns:a16="http://schemas.microsoft.com/office/drawing/2014/main" xmlns="" id="{79627D2F-5FC9-4B70-9A0C-CF5BE59FA12F}"/>
              </a:ext>
            </a:extLst>
          </p:cNvPr>
          <p:cNvSpPr>
            <a:spLocks noGrp="1"/>
          </p:cNvSpPr>
          <p:nvPr>
            <p:ph type="subTitle" idx="1"/>
          </p:nvPr>
        </p:nvSpPr>
        <p:spPr>
          <a:xfrm>
            <a:off x="610668" y="179871"/>
            <a:ext cx="3613461" cy="564516"/>
          </a:xfrm>
        </p:spPr>
        <p:txBody>
          <a:bodyPr/>
          <a:lstStyle/>
          <a:p>
            <a:r>
              <a:rPr lang="en-US" sz="2800" b="1" dirty="0">
                <a:solidFill>
                  <a:schemeClr val="accent6">
                    <a:lumMod val="60000"/>
                    <a:lumOff val="40000"/>
                  </a:schemeClr>
                </a:solidFill>
              </a:rPr>
              <a:t>TẠO NGẪU NHIÊN</a:t>
            </a:r>
          </a:p>
        </p:txBody>
      </p:sp>
      <p:sp>
        <p:nvSpPr>
          <p:cNvPr id="8" name="TextBox 7">
            <a:extLst>
              <a:ext uri="{FF2B5EF4-FFF2-40B4-BE49-F238E27FC236}">
                <a16:creationId xmlns:a16="http://schemas.microsoft.com/office/drawing/2014/main" xmlns="" id="{BA459CFE-A7CA-433B-89DF-0B522B2A17C5}"/>
              </a:ext>
            </a:extLst>
          </p:cNvPr>
          <p:cNvSpPr txBox="1"/>
          <p:nvPr/>
        </p:nvSpPr>
        <p:spPr>
          <a:xfrm>
            <a:off x="610668" y="823900"/>
            <a:ext cx="1634675"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9" name="Picture 8">
            <a:extLst>
              <a:ext uri="{FF2B5EF4-FFF2-40B4-BE49-F238E27FC236}">
                <a16:creationId xmlns:a16="http://schemas.microsoft.com/office/drawing/2014/main" xmlns="" id="{54BE9E31-D5B6-4C48-83C0-EC89095C7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47120"/>
            <a:ext cx="5289136" cy="2677823"/>
          </a:xfrm>
          <a:prstGeom prst="rect">
            <a:avLst/>
          </a:prstGeom>
        </p:spPr>
      </p:pic>
    </p:spTree>
    <p:extLst>
      <p:ext uri="{BB962C8B-B14F-4D97-AF65-F5344CB8AC3E}">
        <p14:creationId xmlns:p14="http://schemas.microsoft.com/office/powerpoint/2010/main" val="286417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A913A90-AA36-421F-A457-80FAA5D63B62}"/>
              </a:ext>
            </a:extLst>
          </p:cNvPr>
          <p:cNvSpPr>
            <a:spLocks noGrp="1"/>
          </p:cNvSpPr>
          <p:nvPr>
            <p:ph type="ctrTitle"/>
          </p:nvPr>
        </p:nvSpPr>
        <p:spPr>
          <a:xfrm>
            <a:off x="606150" y="1430187"/>
            <a:ext cx="4929946" cy="2631900"/>
          </a:xfrm>
        </p:spPr>
        <p:txBody>
          <a:bodyPr/>
          <a:lstStyle/>
          <a:p>
            <a:r>
              <a:rPr lang="vi-VN" sz="2400" dirty="0"/>
              <a:t>Ý tưởng thuật toán:</a:t>
            </a:r>
            <a:br>
              <a:rPr lang="vi-VN" sz="2400" dirty="0"/>
            </a:br>
            <a:r>
              <a:rPr lang="vi-VN" sz="2400" dirty="0"/>
              <a:t>+ Dùng thư viện fstream để thực hiện việc mở và đọc file liên kết.</a:t>
            </a:r>
            <a:br>
              <a:rPr lang="vi-VN" sz="2400" dirty="0"/>
            </a:br>
            <a:r>
              <a:rPr lang="vi-VN" sz="2400" dirty="0"/>
              <a:t>+ Đọc các giá trị từ file gồm dòng, cột và giá trị các phần tử trong ma trận. </a:t>
            </a:r>
            <a:br>
              <a:rPr lang="vi-VN" sz="2400" dirty="0"/>
            </a:br>
            <a:endParaRPr lang="en-US" sz="2400" dirty="0"/>
          </a:p>
        </p:txBody>
      </p:sp>
      <p:sp>
        <p:nvSpPr>
          <p:cNvPr id="5" name="Subtitle 4">
            <a:extLst>
              <a:ext uri="{FF2B5EF4-FFF2-40B4-BE49-F238E27FC236}">
                <a16:creationId xmlns:a16="http://schemas.microsoft.com/office/drawing/2014/main" xmlns="" id="{32187CDD-DC68-42A6-A47D-55A6DE694500}"/>
              </a:ext>
            </a:extLst>
          </p:cNvPr>
          <p:cNvSpPr>
            <a:spLocks noGrp="1"/>
          </p:cNvSpPr>
          <p:nvPr>
            <p:ph type="subTitle" idx="1"/>
          </p:nvPr>
        </p:nvSpPr>
        <p:spPr>
          <a:xfrm>
            <a:off x="296184" y="279221"/>
            <a:ext cx="3852000" cy="739500"/>
          </a:xfrm>
        </p:spPr>
        <p:txBody>
          <a:bodyPr/>
          <a:lstStyle/>
          <a:p>
            <a:r>
              <a:rPr lang="en-US" sz="2800" b="1" dirty="0">
                <a:solidFill>
                  <a:schemeClr val="accent6">
                    <a:lumMod val="60000"/>
                    <a:lumOff val="40000"/>
                  </a:schemeClr>
                </a:solidFill>
              </a:rPr>
              <a:t>TỪ FILE TEXT</a:t>
            </a:r>
          </a:p>
        </p:txBody>
      </p:sp>
      <p:sp>
        <p:nvSpPr>
          <p:cNvPr id="6" name="TextBox 5">
            <a:extLst>
              <a:ext uri="{FF2B5EF4-FFF2-40B4-BE49-F238E27FC236}">
                <a16:creationId xmlns:a16="http://schemas.microsoft.com/office/drawing/2014/main" xmlns="" id="{124D118F-4803-4DBA-9B7B-E9074CB53886}"/>
              </a:ext>
            </a:extLst>
          </p:cNvPr>
          <p:cNvSpPr txBox="1"/>
          <p:nvPr/>
        </p:nvSpPr>
        <p:spPr>
          <a:xfrm>
            <a:off x="446253" y="1126861"/>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7" name="Picture 6">
            <a:extLst>
              <a:ext uri="{FF2B5EF4-FFF2-40B4-BE49-F238E27FC236}">
                <a16:creationId xmlns:a16="http://schemas.microsoft.com/office/drawing/2014/main" xmlns="" id="{34B91304-8ED0-4387-8375-999A399D7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789" y="1733514"/>
            <a:ext cx="5579993" cy="3050346"/>
          </a:xfrm>
          <a:prstGeom prst="rect">
            <a:avLst/>
          </a:prstGeom>
        </p:spPr>
      </p:pic>
    </p:spTree>
    <p:extLst>
      <p:ext uri="{BB962C8B-B14F-4D97-AF65-F5344CB8AC3E}">
        <p14:creationId xmlns:p14="http://schemas.microsoft.com/office/powerpoint/2010/main" val="95764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5F3CE837-3D31-4E0C-B6A5-F829E064E02C}"/>
              </a:ext>
            </a:extLst>
          </p:cNvPr>
          <p:cNvSpPr>
            <a:spLocks noGrp="1"/>
          </p:cNvSpPr>
          <p:nvPr>
            <p:ph type="ctrTitle"/>
          </p:nvPr>
        </p:nvSpPr>
        <p:spPr>
          <a:xfrm>
            <a:off x="333274" y="1252330"/>
            <a:ext cx="6316004" cy="3140847"/>
          </a:xfrm>
        </p:spPr>
        <p:txBody>
          <a:bodyPr/>
          <a:lstStyle/>
          <a:p>
            <a:r>
              <a:rPr lang="vi-VN" sz="2400" dirty="0"/>
              <a:t>Ý tưởng thuật toán:</a:t>
            </a:r>
            <a:br>
              <a:rPr lang="vi-VN" sz="2400" dirty="0"/>
            </a:br>
            <a:r>
              <a:rPr lang="vi-VN" sz="2400" dirty="0"/>
              <a:t>•	Lồng hàm : </a:t>
            </a:r>
            <a:br>
              <a:rPr lang="vi-VN" sz="2400" dirty="0"/>
            </a:br>
            <a:r>
              <a:rPr lang="vi-VN" sz="2400" dirty="0"/>
              <a:t>+ Chạy vòng lặp for với biến i tương đương với số hàng trong ma trận.</a:t>
            </a:r>
            <a:br>
              <a:rPr lang="vi-VN" sz="2400" dirty="0"/>
            </a:br>
            <a:r>
              <a:rPr lang="vi-VN" sz="2400" dirty="0"/>
              <a:t>+ Chạy thêm 1 vòng lặp for bên trong với biến j tương đương với số phần tử trên mỗi hàng.</a:t>
            </a:r>
            <a:br>
              <a:rPr lang="vi-VN" sz="2400" dirty="0"/>
            </a:br>
            <a:r>
              <a:rPr lang="vi-VN" sz="2400" dirty="0"/>
              <a:t>+ Xuất các phân tử đó ra. ( dùng " \t " hoặc "  " để căn các phần tử )</a:t>
            </a:r>
            <a:br>
              <a:rPr lang="vi-VN" sz="2400" dirty="0"/>
            </a:br>
            <a:endParaRPr lang="en-US" sz="2400" dirty="0"/>
          </a:p>
        </p:txBody>
      </p:sp>
      <p:sp>
        <p:nvSpPr>
          <p:cNvPr id="9" name="Subtitle 4">
            <a:extLst>
              <a:ext uri="{FF2B5EF4-FFF2-40B4-BE49-F238E27FC236}">
                <a16:creationId xmlns:a16="http://schemas.microsoft.com/office/drawing/2014/main" xmlns="" id="{490D7D16-E2DF-4B2C-82D7-7417A95B4783}"/>
              </a:ext>
            </a:extLst>
          </p:cNvPr>
          <p:cNvSpPr>
            <a:spLocks noGrp="1"/>
          </p:cNvSpPr>
          <p:nvPr>
            <p:ph type="subTitle" idx="1"/>
          </p:nvPr>
        </p:nvSpPr>
        <p:spPr>
          <a:xfrm>
            <a:off x="333274" y="279262"/>
            <a:ext cx="3852000" cy="739500"/>
          </a:xfrm>
        </p:spPr>
        <p:txBody>
          <a:bodyPr/>
          <a:lstStyle/>
          <a:p>
            <a:r>
              <a:rPr lang="en-US" sz="2800" b="1" dirty="0">
                <a:solidFill>
                  <a:schemeClr val="accent6">
                    <a:lumMod val="60000"/>
                    <a:lumOff val="40000"/>
                  </a:schemeClr>
                </a:solidFill>
              </a:rPr>
              <a:t>XUẤT MA TRẬN </a:t>
            </a:r>
          </a:p>
        </p:txBody>
      </p:sp>
      <p:sp>
        <p:nvSpPr>
          <p:cNvPr id="10" name="TextBox 9">
            <a:extLst>
              <a:ext uri="{FF2B5EF4-FFF2-40B4-BE49-F238E27FC236}">
                <a16:creationId xmlns:a16="http://schemas.microsoft.com/office/drawing/2014/main" xmlns="" id="{D99F1F56-F857-4746-B35C-00D880AE7F69}"/>
              </a:ext>
            </a:extLst>
          </p:cNvPr>
          <p:cNvSpPr txBox="1"/>
          <p:nvPr/>
        </p:nvSpPr>
        <p:spPr>
          <a:xfrm>
            <a:off x="333274" y="1018762"/>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1" name="Picture 10">
            <a:extLst>
              <a:ext uri="{FF2B5EF4-FFF2-40B4-BE49-F238E27FC236}">
                <a16:creationId xmlns:a16="http://schemas.microsoft.com/office/drawing/2014/main" xmlns="" id="{618D78DB-9E34-42F9-8EDE-9A96CD1FC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810" y="1714500"/>
            <a:ext cx="6041197" cy="2678677"/>
          </a:xfrm>
          <a:prstGeom prst="rect">
            <a:avLst/>
          </a:prstGeom>
        </p:spPr>
      </p:pic>
    </p:spTree>
    <p:extLst>
      <p:ext uri="{BB962C8B-B14F-4D97-AF65-F5344CB8AC3E}">
        <p14:creationId xmlns:p14="http://schemas.microsoft.com/office/powerpoint/2010/main" val="19682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xit" presetSubtype="32" fill="hold" grpId="1" nodeType="clickEffect">
                                  <p:stCondLst>
                                    <p:cond delay="0"/>
                                  </p:stCondLst>
                                  <p:childTnLst>
                                    <p:animEffect transition="out" filter="circle(out)">
                                      <p:cBhvr>
                                        <p:cTn id="13" dur="2000"/>
                                        <p:tgtEl>
                                          <p:spTgt spid="7"/>
                                        </p:tgtEl>
                                      </p:cBhvr>
                                    </p:animEffect>
                                    <p:set>
                                      <p:cBhvr>
                                        <p:cTn id="14" dur="1" fill="hold">
                                          <p:stCondLst>
                                            <p:cond delay="19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7217FC7-28FA-43F9-ADDC-472FF98327B7}"/>
              </a:ext>
            </a:extLst>
          </p:cNvPr>
          <p:cNvSpPr>
            <a:spLocks noGrp="1"/>
          </p:cNvSpPr>
          <p:nvPr>
            <p:ph type="ctrTitle"/>
          </p:nvPr>
        </p:nvSpPr>
        <p:spPr>
          <a:xfrm>
            <a:off x="779267" y="1629165"/>
            <a:ext cx="6207745" cy="640081"/>
          </a:xfrm>
        </p:spPr>
        <p:txBody>
          <a:bodyPr/>
          <a:lstStyle/>
          <a:p>
            <a:r>
              <a:rPr lang="en-US" sz="2400" dirty="0"/>
              <a:t>•</a:t>
            </a:r>
            <a:r>
              <a:rPr lang="en-US" sz="2400" dirty="0" err="1"/>
              <a:t>Trung</a:t>
            </a:r>
            <a:r>
              <a:rPr lang="en-US" sz="2400" dirty="0"/>
              <a:t> </a:t>
            </a:r>
            <a:r>
              <a:rPr lang="en-US" sz="2400" dirty="0" err="1"/>
              <a:t>bình</a:t>
            </a:r>
            <a:r>
              <a:rPr lang="en-US" sz="2400" dirty="0"/>
              <a:t> </a:t>
            </a:r>
            <a:r>
              <a:rPr lang="en-US" sz="2400" dirty="0" err="1"/>
              <a:t>cộng</a:t>
            </a:r>
            <a:r>
              <a:rPr lang="en-US" sz="2400" dirty="0"/>
              <a:t> </a:t>
            </a:r>
            <a:r>
              <a:rPr lang="en-US" sz="2400" dirty="0" err="1"/>
              <a:t>của</a:t>
            </a:r>
            <a:r>
              <a:rPr lang="en-US" sz="2400" dirty="0"/>
              <a:t> </a:t>
            </a:r>
            <a:r>
              <a:rPr lang="en-US" sz="2400" dirty="0" err="1"/>
              <a:t>các</a:t>
            </a:r>
            <a:r>
              <a:rPr lang="en-US" sz="2400" dirty="0"/>
              <a:t> </a:t>
            </a:r>
            <a:r>
              <a:rPr lang="en-US" sz="2400" dirty="0" err="1"/>
              <a:t>phần</a:t>
            </a:r>
            <a:r>
              <a:rPr lang="en-US" sz="2400" dirty="0"/>
              <a:t> </a:t>
            </a:r>
            <a:r>
              <a:rPr lang="en-US" sz="2400" dirty="0" err="1"/>
              <a:t>tử</a:t>
            </a:r>
            <a:r>
              <a:rPr lang="en-US" sz="2400" dirty="0"/>
              <a:t> </a:t>
            </a:r>
            <a:r>
              <a:rPr lang="en-US" sz="2400" dirty="0" err="1"/>
              <a:t>trên</a:t>
            </a:r>
            <a:r>
              <a:rPr lang="en-US" sz="2400" dirty="0"/>
              <a:t> 4 </a:t>
            </a:r>
            <a:r>
              <a:rPr lang="en-US" sz="2400" dirty="0" err="1"/>
              <a:t>biên</a:t>
            </a:r>
            <a:r>
              <a:rPr lang="en-US" sz="2400" dirty="0"/>
              <a:t/>
            </a:r>
            <a:br>
              <a:rPr lang="en-US" sz="2400" dirty="0"/>
            </a:br>
            <a:endParaRPr lang="en-US" sz="2400" dirty="0"/>
          </a:p>
        </p:txBody>
      </p:sp>
      <p:sp>
        <p:nvSpPr>
          <p:cNvPr id="5" name="Subtitle 4">
            <a:extLst>
              <a:ext uri="{FF2B5EF4-FFF2-40B4-BE49-F238E27FC236}">
                <a16:creationId xmlns:a16="http://schemas.microsoft.com/office/drawing/2014/main" xmlns="" id="{A56F6B87-D7BE-4528-A583-0D1ED5022685}"/>
              </a:ext>
            </a:extLst>
          </p:cNvPr>
          <p:cNvSpPr>
            <a:spLocks noGrp="1"/>
          </p:cNvSpPr>
          <p:nvPr>
            <p:ph type="subTitle" idx="1"/>
          </p:nvPr>
        </p:nvSpPr>
        <p:spPr>
          <a:xfrm>
            <a:off x="192718" y="251071"/>
            <a:ext cx="8539802" cy="1432432"/>
          </a:xfrm>
        </p:spPr>
        <p:txBody>
          <a:bodyPr/>
          <a:lstStyle/>
          <a:p>
            <a:r>
              <a:rPr lang="en-US" sz="2800" dirty="0"/>
              <a:t>1.2 </a:t>
            </a:r>
            <a:r>
              <a:rPr lang="vi-VN" sz="2800" dirty="0"/>
              <a:t>Tính giá trị trung bình cộng của các phần tử trên 4 biên, đường chéo chính và đường chéo phụ.</a:t>
            </a:r>
            <a:endParaRPr lang="en-US" sz="2800" dirty="0"/>
          </a:p>
        </p:txBody>
      </p:sp>
      <p:sp>
        <p:nvSpPr>
          <p:cNvPr id="8" name="Title 3">
            <a:extLst>
              <a:ext uri="{FF2B5EF4-FFF2-40B4-BE49-F238E27FC236}">
                <a16:creationId xmlns:a16="http://schemas.microsoft.com/office/drawing/2014/main" xmlns="" id="{7534C1C1-02B7-471E-9C01-B36B4B6F6819}"/>
              </a:ext>
            </a:extLst>
          </p:cNvPr>
          <p:cNvSpPr txBox="1">
            <a:spLocks/>
          </p:cNvSpPr>
          <p:nvPr/>
        </p:nvSpPr>
        <p:spPr>
          <a:xfrm>
            <a:off x="865771" y="3202940"/>
            <a:ext cx="6540959" cy="6400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2400" dirty="0"/>
              <a:t>•Trung bình cộng của các phần tử trên đường chéo chính.</a:t>
            </a:r>
            <a:r>
              <a:rPr lang="en-US" sz="2400" dirty="0"/>
              <a:t/>
            </a:r>
            <a:br>
              <a:rPr lang="en-US" sz="2400" dirty="0"/>
            </a:br>
            <a:r>
              <a:rPr lang="en-US" sz="2400" dirty="0"/>
              <a:t/>
            </a:r>
            <a:br>
              <a:rPr lang="en-US" sz="2400" dirty="0"/>
            </a:br>
            <a:endParaRPr lang="en-US" sz="2400" dirty="0"/>
          </a:p>
        </p:txBody>
      </p:sp>
      <p:sp>
        <p:nvSpPr>
          <p:cNvPr id="9" name="Title 3">
            <a:extLst>
              <a:ext uri="{FF2B5EF4-FFF2-40B4-BE49-F238E27FC236}">
                <a16:creationId xmlns:a16="http://schemas.microsoft.com/office/drawing/2014/main" xmlns="" id="{AC229818-D8D1-41F0-9CED-63679CAFB34B}"/>
              </a:ext>
            </a:extLst>
          </p:cNvPr>
          <p:cNvSpPr txBox="1">
            <a:spLocks/>
          </p:cNvSpPr>
          <p:nvPr/>
        </p:nvSpPr>
        <p:spPr>
          <a:xfrm>
            <a:off x="663029" y="3546604"/>
            <a:ext cx="6323983" cy="7970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dirty="0"/>
              <a:t/>
            </a:r>
            <a:br>
              <a:rPr lang="en-US" sz="2400" dirty="0"/>
            </a:br>
            <a:r>
              <a:rPr lang="vi-VN" sz="2400" dirty="0"/>
              <a:t>•Trung bình cộng của các phần tử trên đường chéo phụ.</a:t>
            </a:r>
            <a:r>
              <a:rPr lang="en-US" sz="2400" dirty="0"/>
              <a:t/>
            </a:r>
            <a:br>
              <a:rPr lang="en-US" sz="2400" dirty="0"/>
            </a:br>
            <a:endParaRPr lang="en-US" sz="2400" dirty="0"/>
          </a:p>
        </p:txBody>
      </p:sp>
      <p:sp>
        <p:nvSpPr>
          <p:cNvPr id="10" name="TextBox 9">
            <a:extLst>
              <a:ext uri="{FF2B5EF4-FFF2-40B4-BE49-F238E27FC236}">
                <a16:creationId xmlns:a16="http://schemas.microsoft.com/office/drawing/2014/main" xmlns="" id="{EF80D0E2-A590-4E30-B498-8CA7F75FF4C1}"/>
              </a:ext>
            </a:extLst>
          </p:cNvPr>
          <p:cNvSpPr txBox="1"/>
          <p:nvPr/>
        </p:nvSpPr>
        <p:spPr>
          <a:xfrm>
            <a:off x="779267" y="1633313"/>
            <a:ext cx="6627463" cy="3046988"/>
          </a:xfrm>
          <a:prstGeom prst="rect">
            <a:avLst/>
          </a:prstGeom>
          <a:noFill/>
        </p:spPr>
        <p:txBody>
          <a:bodyPr wrap="square">
            <a:spAutoFit/>
          </a:bodyPr>
          <a:lstStyle/>
          <a:p>
            <a:r>
              <a:rPr lang="vi-VN" sz="2400" dirty="0">
                <a:solidFill>
                  <a:schemeClr val="tx1">
                    <a:lumMod val="90000"/>
                  </a:schemeClr>
                </a:solidFill>
                <a:latin typeface="Oswald" panose="00000500000000000000" pitchFamily="2" charset="0"/>
              </a:rPr>
              <a:t>Ý tưởng thuật toán :</a:t>
            </a:r>
          </a:p>
          <a:p>
            <a:r>
              <a:rPr lang="vi-VN" sz="2400" dirty="0">
                <a:solidFill>
                  <a:schemeClr val="tx1">
                    <a:lumMod val="90000"/>
                  </a:schemeClr>
                </a:solidFill>
                <a:latin typeface="Oswald" panose="00000500000000000000" pitchFamily="2" charset="0"/>
              </a:rPr>
              <a:t>+ Đường biên của ma trận  : </a:t>
            </a:r>
          </a:p>
          <a:p>
            <a:r>
              <a:rPr lang="vi-VN" sz="2400" dirty="0">
                <a:solidFill>
                  <a:schemeClr val="tx1">
                    <a:lumMod val="90000"/>
                  </a:schemeClr>
                </a:solidFill>
                <a:latin typeface="Oswald" panose="00000500000000000000" pitchFamily="2" charset="0"/>
              </a:rPr>
              <a:t> i = 0 Hoặc i = n – 1 Hoặc j = 0 Hoặc j = n -1 ( arr[i][j] )</a:t>
            </a:r>
          </a:p>
          <a:p>
            <a:r>
              <a:rPr lang="vi-VN" sz="2400" dirty="0">
                <a:solidFill>
                  <a:schemeClr val="tx1">
                    <a:lumMod val="90000"/>
                  </a:schemeClr>
                </a:solidFill>
                <a:latin typeface="Oswald" panose="00000500000000000000" pitchFamily="2" charset="0"/>
              </a:rPr>
              <a:t>+ Tạo hàm tính tổng (sum), hàm đếm số lượng các phần tử trong ma trận (count).</a:t>
            </a:r>
          </a:p>
          <a:p>
            <a:r>
              <a:rPr lang="vi-VN" sz="2400" dirty="0">
                <a:solidFill>
                  <a:schemeClr val="tx1">
                    <a:lumMod val="90000"/>
                  </a:schemeClr>
                </a:solidFill>
                <a:latin typeface="Oswald" panose="00000500000000000000" pitchFamily="2" charset="0"/>
              </a:rPr>
              <a:t>+ Trong hàm lồng vòng lặp for:  tính tổng các phần tử thõa điều kiện ở biên và đếm số lượng các phần tử đó.</a:t>
            </a:r>
          </a:p>
          <a:p>
            <a:r>
              <a:rPr lang="vi-VN" sz="2400" dirty="0">
                <a:solidFill>
                  <a:schemeClr val="tx1">
                    <a:lumMod val="90000"/>
                  </a:schemeClr>
                </a:solidFill>
                <a:latin typeface="Oswald" panose="00000500000000000000" pitchFamily="2" charset="0"/>
              </a:rPr>
              <a:t>+ Tính trung bình cộng ở ngoài hàm for ( sum / count )</a:t>
            </a:r>
          </a:p>
        </p:txBody>
      </p:sp>
      <p:pic>
        <p:nvPicPr>
          <p:cNvPr id="14" name="Picture 13">
            <a:extLst>
              <a:ext uri="{FF2B5EF4-FFF2-40B4-BE49-F238E27FC236}">
                <a16:creationId xmlns:a16="http://schemas.microsoft.com/office/drawing/2014/main" xmlns="" id="{AF86581B-C6A8-45E8-BB06-D76A00230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207" y="2194383"/>
            <a:ext cx="5503864" cy="2245318"/>
          </a:xfrm>
          <a:prstGeom prst="rect">
            <a:avLst/>
          </a:prstGeom>
        </p:spPr>
      </p:pic>
      <p:sp>
        <p:nvSpPr>
          <p:cNvPr id="15" name="TextBox 14">
            <a:extLst>
              <a:ext uri="{FF2B5EF4-FFF2-40B4-BE49-F238E27FC236}">
                <a16:creationId xmlns:a16="http://schemas.microsoft.com/office/drawing/2014/main" xmlns="" id="{32D99BBC-9C12-402B-93CD-15DE29FB3B6F}"/>
              </a:ext>
            </a:extLst>
          </p:cNvPr>
          <p:cNvSpPr txBox="1"/>
          <p:nvPr/>
        </p:nvSpPr>
        <p:spPr>
          <a:xfrm>
            <a:off x="779267" y="1567172"/>
            <a:ext cx="7177653" cy="3785652"/>
          </a:xfrm>
          <a:prstGeom prst="rect">
            <a:avLst/>
          </a:prstGeom>
          <a:noFill/>
        </p:spPr>
        <p:txBody>
          <a:bodyPr wrap="square">
            <a:spAutoFit/>
          </a:bodyPr>
          <a:lstStyle/>
          <a:p>
            <a:r>
              <a:rPr lang="vi-VN" sz="2400" dirty="0">
                <a:solidFill>
                  <a:schemeClr val="tx1">
                    <a:lumMod val="90000"/>
                  </a:schemeClr>
                </a:solidFill>
                <a:latin typeface="Oswald" panose="00000500000000000000" pitchFamily="2" charset="0"/>
              </a:rPr>
              <a:t>Ý tưởng thuật toán :</a:t>
            </a:r>
          </a:p>
          <a:p>
            <a:r>
              <a:rPr lang="vi-VN" sz="2400" dirty="0">
                <a:solidFill>
                  <a:schemeClr val="tx1">
                    <a:lumMod val="90000"/>
                  </a:schemeClr>
                </a:solidFill>
                <a:latin typeface="Oswald" panose="00000500000000000000" pitchFamily="2" charset="0"/>
              </a:rPr>
              <a:t>Điều kiện : Ma trận vuông ( row = col )</a:t>
            </a:r>
          </a:p>
          <a:p>
            <a:r>
              <a:rPr lang="vi-VN" sz="2400" dirty="0">
                <a:solidFill>
                  <a:schemeClr val="tx1">
                    <a:lumMod val="90000"/>
                  </a:schemeClr>
                </a:solidFill>
                <a:latin typeface="Oswald" panose="00000500000000000000" pitchFamily="2" charset="0"/>
              </a:rPr>
              <a:t>+ Đường chéo chính của ma trận vuông : </a:t>
            </a:r>
          </a:p>
          <a:p>
            <a:r>
              <a:rPr lang="vi-VN" sz="2400" dirty="0">
                <a:solidFill>
                  <a:schemeClr val="tx1">
                    <a:lumMod val="90000"/>
                  </a:schemeClr>
                </a:solidFill>
                <a:latin typeface="Oswald" panose="00000500000000000000" pitchFamily="2" charset="0"/>
              </a:rPr>
              <a:t> i = j ( arr[i][j] )</a:t>
            </a:r>
          </a:p>
          <a:p>
            <a:r>
              <a:rPr lang="vi-VN" sz="2400" dirty="0">
                <a:solidFill>
                  <a:schemeClr val="tx1">
                    <a:lumMod val="90000"/>
                  </a:schemeClr>
                </a:solidFill>
                <a:latin typeface="Oswald" panose="00000500000000000000" pitchFamily="2" charset="0"/>
              </a:rPr>
              <a:t>+ Tạo hàm tính tổng (sum), hàm đếm số lượng các phần tử trong ma trận (count).</a:t>
            </a:r>
          </a:p>
          <a:p>
            <a:r>
              <a:rPr lang="vi-VN" sz="2400" dirty="0">
                <a:solidFill>
                  <a:schemeClr val="tx1">
                    <a:lumMod val="90000"/>
                  </a:schemeClr>
                </a:solidFill>
                <a:latin typeface="Oswald" panose="00000500000000000000" pitchFamily="2" charset="0"/>
              </a:rPr>
              <a:t>+ Trong hàm lồng vòng lặp for:  tính tổng các phần tử thõa điều kiện ở đường chéo chính và đếm số lượng các phần tử đó.</a:t>
            </a:r>
          </a:p>
          <a:p>
            <a:r>
              <a:rPr lang="vi-VN" sz="2400" dirty="0">
                <a:solidFill>
                  <a:schemeClr val="tx1">
                    <a:lumMod val="90000"/>
                  </a:schemeClr>
                </a:solidFill>
                <a:latin typeface="Oswald" panose="00000500000000000000" pitchFamily="2" charset="0"/>
              </a:rPr>
              <a:t>+ Tính trung bình cộng ở ngoài hàm for ( sum / count )</a:t>
            </a:r>
          </a:p>
          <a:p>
            <a:endParaRPr lang="vi-VN" sz="2400" dirty="0">
              <a:solidFill>
                <a:schemeClr val="tx1">
                  <a:lumMod val="90000"/>
                </a:schemeClr>
              </a:solidFill>
              <a:latin typeface="Oswald" panose="00000500000000000000" pitchFamily="2" charset="0"/>
            </a:endParaRPr>
          </a:p>
        </p:txBody>
      </p:sp>
      <p:pic>
        <p:nvPicPr>
          <p:cNvPr id="17" name="Picture 16">
            <a:extLst>
              <a:ext uri="{FF2B5EF4-FFF2-40B4-BE49-F238E27FC236}">
                <a16:creationId xmlns:a16="http://schemas.microsoft.com/office/drawing/2014/main" xmlns="" id="{42A0E66A-4574-4E09-8B8A-DC403250F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207" y="2086984"/>
            <a:ext cx="5046084" cy="2398712"/>
          </a:xfrm>
          <a:prstGeom prst="rect">
            <a:avLst/>
          </a:prstGeom>
        </p:spPr>
      </p:pic>
      <p:sp>
        <p:nvSpPr>
          <p:cNvPr id="18" name="TextBox 17">
            <a:extLst>
              <a:ext uri="{FF2B5EF4-FFF2-40B4-BE49-F238E27FC236}">
                <a16:creationId xmlns:a16="http://schemas.microsoft.com/office/drawing/2014/main" xmlns="" id="{80563D5F-E37F-403A-8995-2B180831A5AF}"/>
              </a:ext>
            </a:extLst>
          </p:cNvPr>
          <p:cNvSpPr txBox="1"/>
          <p:nvPr/>
        </p:nvSpPr>
        <p:spPr>
          <a:xfrm>
            <a:off x="786363" y="1625338"/>
            <a:ext cx="7880556" cy="3785652"/>
          </a:xfrm>
          <a:prstGeom prst="rect">
            <a:avLst/>
          </a:prstGeom>
          <a:noFill/>
        </p:spPr>
        <p:txBody>
          <a:bodyPr wrap="square">
            <a:spAutoFit/>
          </a:bodyPr>
          <a:lstStyle/>
          <a:p>
            <a:r>
              <a:rPr lang="vi-VN" sz="2400" dirty="0">
                <a:solidFill>
                  <a:schemeClr val="tx1">
                    <a:lumMod val="90000"/>
                  </a:schemeClr>
                </a:solidFill>
                <a:latin typeface="Oswald" panose="00000500000000000000" pitchFamily="2" charset="0"/>
              </a:rPr>
              <a:t>Ý tưởng thuật toán :</a:t>
            </a:r>
          </a:p>
          <a:p>
            <a:r>
              <a:rPr lang="vi-VN" sz="2400" dirty="0">
                <a:solidFill>
                  <a:schemeClr val="tx1">
                    <a:lumMod val="90000"/>
                  </a:schemeClr>
                </a:solidFill>
                <a:latin typeface="Oswald" panose="00000500000000000000" pitchFamily="2" charset="0"/>
              </a:rPr>
              <a:t>Điều kiện : Ma trận vuông ( row = col )</a:t>
            </a:r>
          </a:p>
          <a:p>
            <a:r>
              <a:rPr lang="vi-VN" sz="2400" dirty="0">
                <a:solidFill>
                  <a:schemeClr val="tx1">
                    <a:lumMod val="90000"/>
                  </a:schemeClr>
                </a:solidFill>
                <a:latin typeface="Oswald" panose="00000500000000000000" pitchFamily="2" charset="0"/>
              </a:rPr>
              <a:t>+ Đường chéo phụ của ma trận vuông : </a:t>
            </a:r>
          </a:p>
          <a:p>
            <a:r>
              <a:rPr lang="vi-VN" sz="2400" dirty="0">
                <a:solidFill>
                  <a:schemeClr val="tx1">
                    <a:lumMod val="90000"/>
                  </a:schemeClr>
                </a:solidFill>
                <a:latin typeface="Oswald" panose="00000500000000000000" pitchFamily="2" charset="0"/>
              </a:rPr>
              <a:t> i = n – 1 – j  ( arr[i][j] )</a:t>
            </a:r>
          </a:p>
          <a:p>
            <a:r>
              <a:rPr lang="vi-VN" sz="2400" dirty="0">
                <a:solidFill>
                  <a:schemeClr val="tx1">
                    <a:lumMod val="90000"/>
                  </a:schemeClr>
                </a:solidFill>
                <a:latin typeface="Oswald" panose="00000500000000000000" pitchFamily="2" charset="0"/>
              </a:rPr>
              <a:t>+ Tạo hàm tính tổng (sum), hàm đếm số lượng các phần tử trong ma trận (count).</a:t>
            </a:r>
          </a:p>
          <a:p>
            <a:r>
              <a:rPr lang="vi-VN" sz="2400" dirty="0">
                <a:solidFill>
                  <a:schemeClr val="tx1">
                    <a:lumMod val="90000"/>
                  </a:schemeClr>
                </a:solidFill>
                <a:latin typeface="Oswald" panose="00000500000000000000" pitchFamily="2" charset="0"/>
              </a:rPr>
              <a:t>+ Trong hàm lồng vòng lặp for:  tính tổng các phần tử thõa điều kiện ở đường chéo chính và đếm số lượng các phần tử đó.</a:t>
            </a:r>
          </a:p>
          <a:p>
            <a:r>
              <a:rPr lang="vi-VN" sz="2400" dirty="0">
                <a:solidFill>
                  <a:schemeClr val="tx1">
                    <a:lumMod val="90000"/>
                  </a:schemeClr>
                </a:solidFill>
                <a:latin typeface="Oswald" panose="00000500000000000000" pitchFamily="2" charset="0"/>
              </a:rPr>
              <a:t>+ Tính trung bình cộng ở ngoài hàm for ( sum / count )</a:t>
            </a:r>
          </a:p>
          <a:p>
            <a:endParaRPr lang="vi-VN" sz="2400" dirty="0">
              <a:solidFill>
                <a:schemeClr val="tx1">
                  <a:lumMod val="90000"/>
                </a:schemeClr>
              </a:solidFill>
              <a:latin typeface="Oswald" panose="00000500000000000000" pitchFamily="2" charset="0"/>
            </a:endParaRPr>
          </a:p>
        </p:txBody>
      </p:sp>
      <p:pic>
        <p:nvPicPr>
          <p:cNvPr id="20" name="Picture 19">
            <a:extLst>
              <a:ext uri="{FF2B5EF4-FFF2-40B4-BE49-F238E27FC236}">
                <a16:creationId xmlns:a16="http://schemas.microsoft.com/office/drawing/2014/main" xmlns="" id="{D3B7D441-16F7-4DA4-A8D8-F85016A9D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016" y="1949205"/>
            <a:ext cx="4781550" cy="2860226"/>
          </a:xfrm>
          <a:prstGeom prst="rect">
            <a:avLst/>
          </a:prstGeom>
        </p:spPr>
      </p:pic>
      <p:sp>
        <p:nvSpPr>
          <p:cNvPr id="21" name="TextBox 20">
            <a:extLst>
              <a:ext uri="{FF2B5EF4-FFF2-40B4-BE49-F238E27FC236}">
                <a16:creationId xmlns:a16="http://schemas.microsoft.com/office/drawing/2014/main" xmlns="" id="{D6687F03-066B-4AAC-8F1E-4FA349CE1CAF}"/>
              </a:ext>
            </a:extLst>
          </p:cNvPr>
          <p:cNvSpPr txBox="1"/>
          <p:nvPr/>
        </p:nvSpPr>
        <p:spPr>
          <a:xfrm>
            <a:off x="655161" y="1327381"/>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sp>
        <p:nvSpPr>
          <p:cNvPr id="22" name="TextBox 21">
            <a:extLst>
              <a:ext uri="{FF2B5EF4-FFF2-40B4-BE49-F238E27FC236}">
                <a16:creationId xmlns:a16="http://schemas.microsoft.com/office/drawing/2014/main" xmlns="" id="{9FB2E0A9-1932-49B0-B092-8C780C5FFD8B}"/>
              </a:ext>
            </a:extLst>
          </p:cNvPr>
          <p:cNvSpPr txBox="1"/>
          <p:nvPr/>
        </p:nvSpPr>
        <p:spPr>
          <a:xfrm>
            <a:off x="655161" y="1317312"/>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sp>
        <p:nvSpPr>
          <p:cNvPr id="23" name="TextBox 22">
            <a:extLst>
              <a:ext uri="{FF2B5EF4-FFF2-40B4-BE49-F238E27FC236}">
                <a16:creationId xmlns:a16="http://schemas.microsoft.com/office/drawing/2014/main" xmlns="" id="{93521694-CB70-498F-9309-B9A6AC3437D3}"/>
              </a:ext>
            </a:extLst>
          </p:cNvPr>
          <p:cNvSpPr txBox="1"/>
          <p:nvPr/>
        </p:nvSpPr>
        <p:spPr>
          <a:xfrm>
            <a:off x="687962" y="1325287"/>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spTree>
    <p:extLst>
      <p:ext uri="{BB962C8B-B14F-4D97-AF65-F5344CB8AC3E}">
        <p14:creationId xmlns:p14="http://schemas.microsoft.com/office/powerpoint/2010/main" val="73326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1" nodeType="clickEffect">
                                  <p:stCondLst>
                                    <p:cond delay="0"/>
                                  </p:stCondLst>
                                  <p:childTnLst>
                                    <p:animEffect transition="out" filter="barn(inVertical)">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1000"/>
                                        <p:tgtEl>
                                          <p:spTgt spid="14"/>
                                        </p:tgtEl>
                                      </p:cBhvr>
                                    </p:animEffect>
                                    <p:anim calcmode="lin" valueType="num">
                                      <p:cBhvr>
                                        <p:cTn id="34" dur="1000"/>
                                        <p:tgtEl>
                                          <p:spTgt spid="14"/>
                                        </p:tgtEl>
                                        <p:attrNameLst>
                                          <p:attrName>ppt_x</p:attrName>
                                        </p:attrNameLst>
                                      </p:cBhvr>
                                      <p:tavLst>
                                        <p:tav tm="0">
                                          <p:val>
                                            <p:strVal val="ppt_x"/>
                                          </p:val>
                                        </p:tav>
                                        <p:tav tm="100000">
                                          <p:val>
                                            <p:strVal val="ppt_x"/>
                                          </p:val>
                                        </p:tav>
                                      </p:tavLst>
                                    </p:anim>
                                    <p:anim calcmode="lin" valueType="num">
                                      <p:cBhvr>
                                        <p:cTn id="35" dur="1000"/>
                                        <p:tgtEl>
                                          <p:spTgt spid="14"/>
                                        </p:tgtEl>
                                        <p:attrNameLst>
                                          <p:attrName>ppt_y</p:attrName>
                                        </p:attrNameLst>
                                      </p:cBhvr>
                                      <p:tavLst>
                                        <p:tav tm="0">
                                          <p:val>
                                            <p:strVal val="ppt_y"/>
                                          </p:val>
                                        </p:tav>
                                        <p:tav tm="100000">
                                          <p:val>
                                            <p:strVal val="ppt_y+.1"/>
                                          </p:val>
                                        </p:tav>
                                      </p:tavLst>
                                    </p:anim>
                                    <p:set>
                                      <p:cBhvr>
                                        <p:cTn id="36" dur="1" fill="hold">
                                          <p:stCondLst>
                                            <p:cond delay="9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6" presetClass="exit" presetSubtype="32" fill="hold" grpId="1" nodeType="clickEffect">
                                  <p:stCondLst>
                                    <p:cond delay="0"/>
                                  </p:stCondLst>
                                  <p:childTnLst>
                                    <p:animEffect transition="out" filter="circle(out)">
                                      <p:cBhvr>
                                        <p:cTn id="49" dur="2000"/>
                                        <p:tgtEl>
                                          <p:spTgt spid="8"/>
                                        </p:tgtEl>
                                      </p:cBhvr>
                                    </p:animEffect>
                                    <p:set>
                                      <p:cBhvr>
                                        <p:cTn id="50" dur="1" fill="hold">
                                          <p:stCondLst>
                                            <p:cond delay="1999"/>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grpId="1" nodeType="clickEffect">
                                  <p:stCondLst>
                                    <p:cond delay="0"/>
                                  </p:stCondLst>
                                  <p:childTnLst>
                                    <p:anim calcmode="lin" valueType="num">
                                      <p:cBhvr additive="base">
                                        <p:cTn id="58" dur="500"/>
                                        <p:tgtEl>
                                          <p:spTgt spid="15"/>
                                        </p:tgtEl>
                                        <p:attrNameLst>
                                          <p:attrName>ppt_x</p:attrName>
                                        </p:attrNameLst>
                                      </p:cBhvr>
                                      <p:tavLst>
                                        <p:tav tm="0">
                                          <p:val>
                                            <p:strVal val="ppt_x"/>
                                          </p:val>
                                        </p:tav>
                                        <p:tav tm="100000">
                                          <p:val>
                                            <p:strVal val="ppt_x"/>
                                          </p:val>
                                        </p:tav>
                                      </p:tavLst>
                                    </p:anim>
                                    <p:anim calcmode="lin" valueType="num">
                                      <p:cBhvr additive="base">
                                        <p:cTn id="59" dur="500"/>
                                        <p:tgtEl>
                                          <p:spTgt spid="15"/>
                                        </p:tgtEl>
                                        <p:attrNameLst>
                                          <p:attrName>ppt_y</p:attrName>
                                        </p:attrNameLst>
                                      </p:cBhvr>
                                      <p:tavLst>
                                        <p:tav tm="0">
                                          <p:val>
                                            <p:strVal val="ppt_y"/>
                                          </p:val>
                                        </p:tav>
                                        <p:tav tm="100000">
                                          <p:val>
                                            <p:strVal val="1+ppt_h/2"/>
                                          </p:val>
                                        </p:tav>
                                      </p:tavLst>
                                    </p:anim>
                                    <p:set>
                                      <p:cBhvr>
                                        <p:cTn id="60" dur="1" fill="hold">
                                          <p:stCondLst>
                                            <p:cond delay="499"/>
                                          </p:stCondLst>
                                        </p:cTn>
                                        <p:tgtEl>
                                          <p:spTgt spid="1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21"/>
                                        </p:tgtEl>
                                      </p:cBhvr>
                                    </p:animEffect>
                                    <p:set>
                                      <p:cBhvr>
                                        <p:cTn id="78" dur="1" fill="hold">
                                          <p:stCondLst>
                                            <p:cond delay="499"/>
                                          </p:stCondLst>
                                        </p:cTn>
                                        <p:tgtEl>
                                          <p:spTgt spid="2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6" presetClass="exit" presetSubtype="32" fill="hold" grpId="0" nodeType="clickEffect">
                                  <p:stCondLst>
                                    <p:cond delay="0"/>
                                  </p:stCondLst>
                                  <p:childTnLst>
                                    <p:animEffect transition="out" filter="circle(out)">
                                      <p:cBhvr>
                                        <p:cTn id="86" dur="2000"/>
                                        <p:tgtEl>
                                          <p:spTgt spid="9">
                                            <p:txEl>
                                              <p:pRg st="0" end="0"/>
                                            </p:txEl>
                                          </p:spTgt>
                                        </p:tgtEl>
                                      </p:cBhvr>
                                    </p:animEffect>
                                    <p:set>
                                      <p:cBhvr>
                                        <p:cTn id="87" dur="1" fill="hold">
                                          <p:stCondLst>
                                            <p:cond delay="1999"/>
                                          </p:stCondLst>
                                        </p:cTn>
                                        <p:tgtEl>
                                          <p:spTgt spid="9">
                                            <p:txEl>
                                              <p:pRg st="0" end="0"/>
                                            </p:txEl>
                                          </p:spTgt>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build="allAtOnce"/>
      <p:bldP spid="10" grpId="0"/>
      <p:bldP spid="10" grpId="1"/>
      <p:bldP spid="15" grpId="0"/>
      <p:bldP spid="15" grpId="1"/>
      <p:bldP spid="18" grpId="0"/>
      <p:bldP spid="18" grpId="1"/>
      <p:bldP spid="21" grpId="0"/>
      <p:bldP spid="21" grpId="1"/>
      <p:bldP spid="22" grpId="0"/>
      <p:bldP spid="22" grpId="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18275B7D-FE2A-40F0-85AA-D8E652F0E654}"/>
              </a:ext>
            </a:extLst>
          </p:cNvPr>
          <p:cNvSpPr>
            <a:spLocks noGrp="1"/>
          </p:cNvSpPr>
          <p:nvPr>
            <p:ph type="subTitle" idx="1"/>
          </p:nvPr>
        </p:nvSpPr>
        <p:spPr>
          <a:xfrm>
            <a:off x="211116" y="272358"/>
            <a:ext cx="7469844" cy="864678"/>
          </a:xfrm>
        </p:spPr>
        <p:txBody>
          <a:bodyPr/>
          <a:lstStyle/>
          <a:p>
            <a:r>
              <a:rPr lang="en-US" sz="2800" dirty="0">
                <a:latin typeface="Oswald" panose="00000500000000000000" pitchFamily="2" charset="0"/>
              </a:rPr>
              <a:t>1.2 </a:t>
            </a:r>
            <a:r>
              <a:rPr lang="vi-VN" sz="2800" dirty="0">
                <a:latin typeface="Oswald" panose="00000500000000000000" pitchFamily="2" charset="0"/>
              </a:rPr>
              <a:t>Tính giá trị trung bình cộng của các phần tử trên 4 biên, đường chéo chính và đường chéo phụ.</a:t>
            </a:r>
            <a:endParaRPr lang="en-US" sz="2800" dirty="0">
              <a:latin typeface="Oswald" panose="00000500000000000000" pitchFamily="2" charset="0"/>
            </a:endParaRPr>
          </a:p>
          <a:p>
            <a:endParaRPr lang="en-US" sz="2800" dirty="0">
              <a:latin typeface="Oswald" panose="00000500000000000000" pitchFamily="2" charset="0"/>
            </a:endParaRPr>
          </a:p>
        </p:txBody>
      </p:sp>
      <p:pic>
        <p:nvPicPr>
          <p:cNvPr id="7" name="Picture 6">
            <a:extLst>
              <a:ext uri="{FF2B5EF4-FFF2-40B4-BE49-F238E27FC236}">
                <a16:creationId xmlns:a16="http://schemas.microsoft.com/office/drawing/2014/main" xmlns="" id="{10678323-C821-4BD5-8881-665958BBEF2E}"/>
              </a:ext>
            </a:extLst>
          </p:cNvPr>
          <p:cNvPicPr>
            <a:picLocks noChangeAspect="1"/>
          </p:cNvPicPr>
          <p:nvPr/>
        </p:nvPicPr>
        <p:blipFill>
          <a:blip r:embed="rId2"/>
          <a:stretch>
            <a:fillRect/>
          </a:stretch>
        </p:blipFill>
        <p:spPr>
          <a:xfrm>
            <a:off x="493422" y="2104283"/>
            <a:ext cx="4292821" cy="2125810"/>
          </a:xfrm>
          <a:prstGeom prst="rect">
            <a:avLst/>
          </a:prstGeom>
        </p:spPr>
      </p:pic>
      <p:pic>
        <p:nvPicPr>
          <p:cNvPr id="9" name="Picture 8">
            <a:extLst>
              <a:ext uri="{FF2B5EF4-FFF2-40B4-BE49-F238E27FC236}">
                <a16:creationId xmlns:a16="http://schemas.microsoft.com/office/drawing/2014/main" xmlns="" id="{429737C0-1BA8-410E-8041-730BF8DE6363}"/>
              </a:ext>
            </a:extLst>
          </p:cNvPr>
          <p:cNvPicPr>
            <a:picLocks noChangeAspect="1"/>
          </p:cNvPicPr>
          <p:nvPr/>
        </p:nvPicPr>
        <p:blipFill>
          <a:blip r:embed="rId3"/>
          <a:stretch>
            <a:fillRect/>
          </a:stretch>
        </p:blipFill>
        <p:spPr>
          <a:xfrm>
            <a:off x="4462940" y="2197476"/>
            <a:ext cx="4426177" cy="2679263"/>
          </a:xfrm>
          <a:prstGeom prst="rect">
            <a:avLst/>
          </a:prstGeom>
        </p:spPr>
      </p:pic>
      <p:sp>
        <p:nvSpPr>
          <p:cNvPr id="10" name="TextBox 9">
            <a:extLst>
              <a:ext uri="{FF2B5EF4-FFF2-40B4-BE49-F238E27FC236}">
                <a16:creationId xmlns:a16="http://schemas.microsoft.com/office/drawing/2014/main" xmlns="" id="{04E2CD6F-1520-4F79-B9C6-317102C827F8}"/>
              </a:ext>
            </a:extLst>
          </p:cNvPr>
          <p:cNvSpPr txBox="1"/>
          <p:nvPr/>
        </p:nvSpPr>
        <p:spPr>
          <a:xfrm>
            <a:off x="493422" y="1344090"/>
            <a:ext cx="2077484" cy="646331"/>
          </a:xfrm>
          <a:prstGeom prst="rect">
            <a:avLst/>
          </a:prstGeom>
          <a:noFill/>
        </p:spPr>
        <p:txBody>
          <a:bodyPr wrap="square" rtlCol="0">
            <a:spAutoFit/>
          </a:bodyPr>
          <a:lstStyle/>
          <a:p>
            <a:r>
              <a:rPr lang="en-US" sz="3600" dirty="0">
                <a:solidFill>
                  <a:schemeClr val="accent1">
                    <a:lumMod val="90000"/>
                  </a:schemeClr>
                </a:solidFill>
                <a:latin typeface="Oswald" panose="00000500000000000000" pitchFamily="2" charset="0"/>
              </a:rPr>
              <a:t>KẾT QUẢ</a:t>
            </a:r>
          </a:p>
        </p:txBody>
      </p:sp>
    </p:spTree>
    <p:extLst>
      <p:ext uri="{BB962C8B-B14F-4D97-AF65-F5344CB8AC3E}">
        <p14:creationId xmlns:p14="http://schemas.microsoft.com/office/powerpoint/2010/main" val="402830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F87EACB-43DC-4C4C-8E78-747D83FCEC65}"/>
              </a:ext>
            </a:extLst>
          </p:cNvPr>
          <p:cNvSpPr>
            <a:spLocks noGrp="1"/>
          </p:cNvSpPr>
          <p:nvPr>
            <p:ph type="ctrTitle"/>
          </p:nvPr>
        </p:nvSpPr>
        <p:spPr>
          <a:xfrm>
            <a:off x="393996" y="1583634"/>
            <a:ext cx="7394712" cy="1486894"/>
          </a:xfrm>
        </p:spPr>
        <p:txBody>
          <a:bodyPr/>
          <a:lstStyle/>
          <a:p>
            <a:r>
              <a:rPr lang="vi-VN" sz="1800" dirty="0"/>
              <a:t>Ý tưởng thuật toán</a:t>
            </a:r>
            <a:r>
              <a:rPr lang="en-US" sz="1800" dirty="0"/>
              <a:t> </a:t>
            </a:r>
            <a:r>
              <a:rPr lang="vi-VN" sz="1800" dirty="0"/>
              <a:t>:</a:t>
            </a:r>
            <a:br>
              <a:rPr lang="vi-VN" sz="1800" dirty="0"/>
            </a:br>
            <a:r>
              <a:rPr lang="vi-VN" sz="1800" dirty="0"/>
              <a:t>-	Số thịnh vượng là số có tổng các ước không bao gồm số đó, lớn hơn nó.</a:t>
            </a:r>
            <a:br>
              <a:rPr lang="vi-VN" sz="1800" dirty="0"/>
            </a:br>
            <a:r>
              <a:rPr lang="vi-VN" sz="1800" dirty="0"/>
              <a:t>•	Hàm kiểm tra số thịnh vượng : vòng lặp for để tìm các ước của phẩn tử đó và tính tổng của các ước đó.</a:t>
            </a:r>
            <a:r>
              <a:rPr lang="en-US" sz="1800" dirty="0"/>
              <a:t/>
            </a:r>
            <a:br>
              <a:rPr lang="en-US" sz="1800" dirty="0"/>
            </a:br>
            <a:endParaRPr lang="en-US" sz="1800" dirty="0"/>
          </a:p>
        </p:txBody>
      </p:sp>
      <p:sp>
        <p:nvSpPr>
          <p:cNvPr id="5" name="Subtitle 4">
            <a:extLst>
              <a:ext uri="{FF2B5EF4-FFF2-40B4-BE49-F238E27FC236}">
                <a16:creationId xmlns:a16="http://schemas.microsoft.com/office/drawing/2014/main" xmlns="" id="{258A76C5-9AA0-4A33-8E5B-0D636C38C893}"/>
              </a:ext>
            </a:extLst>
          </p:cNvPr>
          <p:cNvSpPr>
            <a:spLocks noGrp="1"/>
          </p:cNvSpPr>
          <p:nvPr>
            <p:ph type="subTitle" idx="1"/>
          </p:nvPr>
        </p:nvSpPr>
        <p:spPr>
          <a:xfrm>
            <a:off x="393996" y="308134"/>
            <a:ext cx="8288828" cy="1178760"/>
          </a:xfrm>
        </p:spPr>
        <p:txBody>
          <a:bodyPr/>
          <a:lstStyle/>
          <a:p>
            <a:r>
              <a:rPr lang="vi-VN" sz="2800" dirty="0"/>
              <a:t>1.3 Liệt kê danh sách phần tử của từng cột chứa toàn bộ số thịnh vượng.</a:t>
            </a:r>
            <a:endParaRPr lang="en-US" sz="2800" dirty="0"/>
          </a:p>
        </p:txBody>
      </p:sp>
      <p:sp>
        <p:nvSpPr>
          <p:cNvPr id="6" name="TextBox 5">
            <a:extLst>
              <a:ext uri="{FF2B5EF4-FFF2-40B4-BE49-F238E27FC236}">
                <a16:creationId xmlns:a16="http://schemas.microsoft.com/office/drawing/2014/main" xmlns="" id="{20AA050C-8AC6-4763-90D6-378AB43010DB}"/>
              </a:ext>
            </a:extLst>
          </p:cNvPr>
          <p:cNvSpPr txBox="1"/>
          <p:nvPr/>
        </p:nvSpPr>
        <p:spPr>
          <a:xfrm>
            <a:off x="393996" y="1335819"/>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7" name="Picture 6">
            <a:extLst>
              <a:ext uri="{FF2B5EF4-FFF2-40B4-BE49-F238E27FC236}">
                <a16:creationId xmlns:a16="http://schemas.microsoft.com/office/drawing/2014/main" xmlns="" id="{32B035ED-81DA-4D13-B2DC-D7DB85880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81" y="1859039"/>
            <a:ext cx="4978400" cy="2673350"/>
          </a:xfrm>
          <a:prstGeom prst="rect">
            <a:avLst/>
          </a:prstGeom>
        </p:spPr>
      </p:pic>
      <p:sp>
        <p:nvSpPr>
          <p:cNvPr id="8" name="TextBox 7">
            <a:extLst>
              <a:ext uri="{FF2B5EF4-FFF2-40B4-BE49-F238E27FC236}">
                <a16:creationId xmlns:a16="http://schemas.microsoft.com/office/drawing/2014/main" xmlns="" id="{F2067BB9-9A50-42DE-BDCE-FE85DFF596EB}"/>
              </a:ext>
            </a:extLst>
          </p:cNvPr>
          <p:cNvSpPr txBox="1"/>
          <p:nvPr/>
        </p:nvSpPr>
        <p:spPr>
          <a:xfrm>
            <a:off x="331763" y="1564654"/>
            <a:ext cx="4949687" cy="2119939"/>
          </a:xfrm>
          <a:prstGeom prst="rect">
            <a:avLst/>
          </a:prstGeom>
          <a:noFill/>
        </p:spPr>
        <p:txBody>
          <a:bodyPr wrap="square">
            <a:spAutoFit/>
          </a:bodyPr>
          <a:lstStyle/>
          <a:p>
            <a:pPr lvl="0" algn="l">
              <a:lnSpc>
                <a:spcPct val="150000"/>
              </a:lnSpc>
              <a:spcBef>
                <a:spcPts val="600"/>
              </a:spcBef>
              <a:spcAft>
                <a:spcPts val="600"/>
              </a:spcAft>
            </a:pP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vi-VN"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Hàm kiểm tra cột có toàn số thịnh vượng: </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C</a:t>
            </a:r>
            <a:r>
              <a:rPr lang="vi-VN"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ho chạy vòng lặp for từng phần tử trên cột với điều kiện dùng hàm kiểm tra số thịnh vượng ở trên. Nếu có 1 phần tử trong cột không phải số thịnh vượng lập tức qua cột mới</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trả</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về</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false </a:t>
            </a:r>
            <a:r>
              <a:rPr lang="vi-VN"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Còn cột toàn là số thịnh vượng sẽ </a:t>
            </a:r>
            <a:r>
              <a:rPr lang="en-US"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được</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trả</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về</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true</a:t>
            </a:r>
            <a:r>
              <a:rPr lang="vi-VN"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a:t>
            </a:r>
            <a:endPar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xmlns="" id="{F41833AA-1D27-4A99-BE04-453EED045566}"/>
              </a:ext>
            </a:extLst>
          </p:cNvPr>
          <p:cNvSpPr txBox="1"/>
          <p:nvPr/>
        </p:nvSpPr>
        <p:spPr>
          <a:xfrm>
            <a:off x="393996" y="1338168"/>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0" name="Picture 9">
            <a:extLst>
              <a:ext uri="{FF2B5EF4-FFF2-40B4-BE49-F238E27FC236}">
                <a16:creationId xmlns:a16="http://schemas.microsoft.com/office/drawing/2014/main" xmlns="" id="{B29511AF-7A0F-4F1E-A973-87EE9430A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403" y="2055032"/>
            <a:ext cx="4904078" cy="2329157"/>
          </a:xfrm>
          <a:prstGeom prst="rect">
            <a:avLst/>
          </a:prstGeom>
        </p:spPr>
      </p:pic>
      <p:sp>
        <p:nvSpPr>
          <p:cNvPr id="11" name="TextBox 10">
            <a:extLst>
              <a:ext uri="{FF2B5EF4-FFF2-40B4-BE49-F238E27FC236}">
                <a16:creationId xmlns:a16="http://schemas.microsoft.com/office/drawing/2014/main" xmlns="" id="{CB887540-7BFA-43AB-BCEE-1CE36D6FB066}"/>
              </a:ext>
            </a:extLst>
          </p:cNvPr>
          <p:cNvSpPr txBox="1"/>
          <p:nvPr/>
        </p:nvSpPr>
        <p:spPr>
          <a:xfrm>
            <a:off x="331763" y="1499754"/>
            <a:ext cx="5379058" cy="2950936"/>
          </a:xfrm>
          <a:prstGeom prst="rect">
            <a:avLst/>
          </a:prstGeom>
          <a:noFill/>
        </p:spPr>
        <p:txBody>
          <a:bodyPr wrap="square">
            <a:spAutoFit/>
          </a:bodyPr>
          <a:lstStyle/>
          <a:p>
            <a:pPr lvl="0" algn="l">
              <a:lnSpc>
                <a:spcPct val="150000"/>
              </a:lnSpc>
              <a:spcBef>
                <a:spcPts val="600"/>
              </a:spcBef>
              <a:spcAft>
                <a:spcPts val="600"/>
              </a:spcAft>
            </a:pP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vi-VN"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Hàm in các cột có toàn là số thịnh vượng: Duyệt vòng lặp for qua tất cả các cột, trong vòng lặp for kiểm tra điều kiện hàm check cột có toàn số thịnh vượng(isColumnHavingAllProsperityNumber), nếu điều kiện đúng thì in ra cột cùng với các phần tử của cột. Nếu điều kiện sai thì thoát khỏi vòng lặp và in ra thông báo không có cột nào toàn là số thịnh vượng.</a:t>
            </a:r>
            <a:endPar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xmlns="" id="{B2A6D3D9-C33F-4F82-98EA-AAC355EC32F9}"/>
              </a:ext>
            </a:extLst>
          </p:cNvPr>
          <p:cNvSpPr txBox="1"/>
          <p:nvPr/>
        </p:nvSpPr>
        <p:spPr>
          <a:xfrm>
            <a:off x="393996" y="1351028"/>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3" name="Picture 12">
            <a:extLst>
              <a:ext uri="{FF2B5EF4-FFF2-40B4-BE49-F238E27FC236}">
                <a16:creationId xmlns:a16="http://schemas.microsoft.com/office/drawing/2014/main" xmlns="" id="{DD6D20A7-32DA-4430-A836-237BCEB5E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159" y="1958292"/>
            <a:ext cx="5033241" cy="2587218"/>
          </a:xfrm>
          <a:prstGeom prst="rect">
            <a:avLst/>
          </a:prstGeom>
        </p:spPr>
      </p:pic>
    </p:spTree>
    <p:extLst>
      <p:ext uri="{BB962C8B-B14F-4D97-AF65-F5344CB8AC3E}">
        <p14:creationId xmlns:p14="http://schemas.microsoft.com/office/powerpoint/2010/main" val="326315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nodeType="clickEffect">
                                  <p:stCondLst>
                                    <p:cond delay="0"/>
                                  </p:stCondLst>
                                  <p:childTnLst>
                                    <p:animEffect transition="out" filter="fade">
                                      <p:cBhvr>
                                        <p:cTn id="50" dur="1000"/>
                                        <p:tgtEl>
                                          <p:spTgt spid="10"/>
                                        </p:tgtEl>
                                      </p:cBhvr>
                                    </p:animEffect>
                                    <p:anim calcmode="lin" valueType="num">
                                      <p:cBhvr>
                                        <p:cTn id="51" dur="1000"/>
                                        <p:tgtEl>
                                          <p:spTgt spid="10"/>
                                        </p:tgtEl>
                                        <p:attrNameLst>
                                          <p:attrName>ppt_x</p:attrName>
                                        </p:attrNameLst>
                                      </p:cBhvr>
                                      <p:tavLst>
                                        <p:tav tm="0">
                                          <p:val>
                                            <p:strVal val="ppt_x"/>
                                          </p:val>
                                        </p:tav>
                                        <p:tav tm="100000">
                                          <p:val>
                                            <p:strVal val="ppt_x"/>
                                          </p:val>
                                        </p:tav>
                                      </p:tavLst>
                                    </p:anim>
                                    <p:anim calcmode="lin" valueType="num">
                                      <p:cBhvr>
                                        <p:cTn id="52" dur="1000"/>
                                        <p:tgtEl>
                                          <p:spTgt spid="10"/>
                                        </p:tgtEl>
                                        <p:attrNameLst>
                                          <p:attrName>ppt_y</p:attrName>
                                        </p:attrNameLst>
                                      </p:cBhvr>
                                      <p:tavLst>
                                        <p:tav tm="0">
                                          <p:val>
                                            <p:strVal val="ppt_y"/>
                                          </p:val>
                                        </p:tav>
                                        <p:tav tm="100000">
                                          <p:val>
                                            <p:strVal val="ppt_y+.1"/>
                                          </p:val>
                                        </p:tav>
                                      </p:tavLst>
                                    </p:anim>
                                    <p:set>
                                      <p:cBhvr>
                                        <p:cTn id="53" dur="1" fill="hold">
                                          <p:stCondLst>
                                            <p:cond delay="999"/>
                                          </p:stCondLst>
                                        </p:cTn>
                                        <p:tgtEl>
                                          <p:spTgt spid="1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barn(inVertical)">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barn(inVertical)">
                                      <p:cBhvr>
                                        <p:cTn id="7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8" grpId="0"/>
      <p:bldP spid="8" grpId="1"/>
      <p:bldP spid="9" grpId="0"/>
      <p:bldP spid="9" grpId="1"/>
      <p:bldP spid="11" grpId="0"/>
      <p:bldP spid="11" grpId="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a:extLst>
              <a:ext uri="{FF2B5EF4-FFF2-40B4-BE49-F238E27FC236}">
                <a16:creationId xmlns:a16="http://schemas.microsoft.com/office/drawing/2014/main" xmlns="" id="{EC71BA1B-A27F-4966-B21D-BE93BD55E54B}"/>
              </a:ext>
            </a:extLst>
          </p:cNvPr>
          <p:cNvSpPr>
            <a:spLocks noGrp="1"/>
          </p:cNvSpPr>
          <p:nvPr>
            <p:ph type="subTitle" idx="1"/>
          </p:nvPr>
        </p:nvSpPr>
        <p:spPr>
          <a:xfrm>
            <a:off x="393996" y="308134"/>
            <a:ext cx="8288828" cy="1115149"/>
          </a:xfrm>
        </p:spPr>
        <p:txBody>
          <a:bodyPr/>
          <a:lstStyle/>
          <a:p>
            <a:r>
              <a:rPr lang="vi-VN" sz="2800" dirty="0"/>
              <a:t>1.3 Liệt kê danh sách phần tử của từng cột chứa toàn bộ số thịnh vượng.</a:t>
            </a:r>
            <a:endParaRPr lang="en-US" sz="2800" dirty="0"/>
          </a:p>
        </p:txBody>
      </p:sp>
      <p:pic>
        <p:nvPicPr>
          <p:cNvPr id="8" name="Picture 7">
            <a:extLst>
              <a:ext uri="{FF2B5EF4-FFF2-40B4-BE49-F238E27FC236}">
                <a16:creationId xmlns:a16="http://schemas.microsoft.com/office/drawing/2014/main" xmlns="" id="{876C02DB-97D9-4BA4-811B-DB2E4EF7B25B}"/>
              </a:ext>
            </a:extLst>
          </p:cNvPr>
          <p:cNvPicPr>
            <a:picLocks noChangeAspect="1"/>
          </p:cNvPicPr>
          <p:nvPr/>
        </p:nvPicPr>
        <p:blipFill>
          <a:blip r:embed="rId2"/>
          <a:stretch>
            <a:fillRect/>
          </a:stretch>
        </p:blipFill>
        <p:spPr>
          <a:xfrm>
            <a:off x="949371" y="2101112"/>
            <a:ext cx="6429437" cy="2167301"/>
          </a:xfrm>
          <a:prstGeom prst="rect">
            <a:avLst/>
          </a:prstGeom>
        </p:spPr>
      </p:pic>
      <p:sp>
        <p:nvSpPr>
          <p:cNvPr id="9" name="TextBox 8">
            <a:extLst>
              <a:ext uri="{FF2B5EF4-FFF2-40B4-BE49-F238E27FC236}">
                <a16:creationId xmlns:a16="http://schemas.microsoft.com/office/drawing/2014/main" xmlns="" id="{0DCF9CB8-9A6B-463D-93E9-CDEBA7AF4C29}"/>
              </a:ext>
            </a:extLst>
          </p:cNvPr>
          <p:cNvSpPr txBox="1"/>
          <p:nvPr/>
        </p:nvSpPr>
        <p:spPr>
          <a:xfrm>
            <a:off x="461176" y="1423283"/>
            <a:ext cx="2077484" cy="646331"/>
          </a:xfrm>
          <a:prstGeom prst="rect">
            <a:avLst/>
          </a:prstGeom>
          <a:noFill/>
        </p:spPr>
        <p:txBody>
          <a:bodyPr wrap="square" rtlCol="0">
            <a:spAutoFit/>
          </a:bodyPr>
          <a:lstStyle/>
          <a:p>
            <a:r>
              <a:rPr lang="en-US" sz="3600" dirty="0">
                <a:solidFill>
                  <a:schemeClr val="accent1">
                    <a:lumMod val="90000"/>
                  </a:schemeClr>
                </a:solidFill>
                <a:latin typeface="Oswald" panose="00000500000000000000" pitchFamily="2" charset="0"/>
              </a:rPr>
              <a:t>KẾT QUẢ</a:t>
            </a:r>
          </a:p>
        </p:txBody>
      </p:sp>
    </p:spTree>
    <p:extLst>
      <p:ext uri="{BB962C8B-B14F-4D97-AF65-F5344CB8AC3E}">
        <p14:creationId xmlns:p14="http://schemas.microsoft.com/office/powerpoint/2010/main" val="3803437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507C1A1-6663-429C-881D-FACB915F47BB}"/>
              </a:ext>
            </a:extLst>
          </p:cNvPr>
          <p:cNvSpPr>
            <a:spLocks noGrp="1"/>
          </p:cNvSpPr>
          <p:nvPr>
            <p:ph type="ctrTitle"/>
          </p:nvPr>
        </p:nvSpPr>
        <p:spPr>
          <a:xfrm>
            <a:off x="322434" y="1367127"/>
            <a:ext cx="8153657" cy="1964470"/>
          </a:xfrm>
        </p:spPr>
        <p:txBody>
          <a:bodyPr/>
          <a:lstStyle/>
          <a:p>
            <a:pPr>
              <a:buSzPct val="100000"/>
            </a:pPr>
            <a:r>
              <a:rPr lang="en-US" sz="2800" dirty="0"/>
              <a:t>Ý </a:t>
            </a:r>
            <a:r>
              <a:rPr lang="en-US" sz="2800" dirty="0" err="1"/>
              <a:t>tưởng</a:t>
            </a:r>
            <a:r>
              <a:rPr lang="en-US" sz="2800" dirty="0"/>
              <a:t> </a:t>
            </a:r>
            <a:r>
              <a:rPr lang="en-US" sz="2800" dirty="0" err="1"/>
              <a:t>thuật</a:t>
            </a:r>
            <a:r>
              <a:rPr lang="en-US" sz="2800" dirty="0"/>
              <a:t> </a:t>
            </a:r>
            <a:r>
              <a:rPr lang="en-US" sz="2800" dirty="0" err="1"/>
              <a:t>toán</a:t>
            </a:r>
            <a:r>
              <a:rPr lang="en-US" sz="1800" dirty="0"/>
              <a:t>: </a:t>
            </a:r>
            <a:br>
              <a:rPr lang="en-US" sz="1800" dirty="0"/>
            </a:br>
            <a:r>
              <a:rPr lang="en-US" sz="1800" dirty="0"/>
              <a:t/>
            </a:r>
            <a:br>
              <a:rPr lang="en-US" sz="1800" dirty="0"/>
            </a:br>
            <a:r>
              <a:rPr lang="en-US" sz="1800" dirty="0"/>
              <a:t>- T</a:t>
            </a:r>
            <a:r>
              <a:rPr lang="vi-VN" sz="1800" dirty="0"/>
              <a:t>ạo hàm kiểm tra số nguyên tố: Cho chạy vòng lặp for với 1 biến xuất phát từ 3 đến giá trị phần tử đó, phần tử nào không chia hết cho bất kỳ số nào của biến thì đó là số nguyên tố. (SNT lớn hơn hoặc bằng 2).</a:t>
            </a:r>
            <a:r>
              <a:rPr lang="en-US" sz="1800" dirty="0"/>
              <a:t/>
            </a:r>
            <a:br>
              <a:rPr lang="en-US" sz="1800" dirty="0"/>
            </a:br>
            <a:endParaRPr lang="en-US" sz="1800" dirty="0"/>
          </a:p>
        </p:txBody>
      </p:sp>
      <p:sp>
        <p:nvSpPr>
          <p:cNvPr id="6" name="Subtitle 4">
            <a:extLst>
              <a:ext uri="{FF2B5EF4-FFF2-40B4-BE49-F238E27FC236}">
                <a16:creationId xmlns:a16="http://schemas.microsoft.com/office/drawing/2014/main" xmlns="" id="{B7BDE5F7-8602-4E55-8C96-BD994305885C}"/>
              </a:ext>
            </a:extLst>
          </p:cNvPr>
          <p:cNvSpPr>
            <a:spLocks noGrp="1"/>
          </p:cNvSpPr>
          <p:nvPr>
            <p:ph type="subTitle" idx="1"/>
          </p:nvPr>
        </p:nvSpPr>
        <p:spPr>
          <a:xfrm>
            <a:off x="393996" y="308134"/>
            <a:ext cx="8288828" cy="1115149"/>
          </a:xfrm>
        </p:spPr>
        <p:txBody>
          <a:bodyPr/>
          <a:lstStyle/>
          <a:p>
            <a:r>
              <a:rPr lang="vi-VN" sz="2800" dirty="0"/>
              <a:t>1.4. Hãy cho biết dòng có chứa giá trị trung bình nhân của các số nguyên tố lớn nhất.</a:t>
            </a:r>
            <a:endParaRPr lang="en-US" sz="2800" dirty="0"/>
          </a:p>
        </p:txBody>
      </p:sp>
      <p:sp>
        <p:nvSpPr>
          <p:cNvPr id="7" name="TextBox 6">
            <a:extLst>
              <a:ext uri="{FF2B5EF4-FFF2-40B4-BE49-F238E27FC236}">
                <a16:creationId xmlns:a16="http://schemas.microsoft.com/office/drawing/2014/main" xmlns="" id="{BC1FED1E-B716-41A4-B27F-C043548BB141}"/>
              </a:ext>
            </a:extLst>
          </p:cNvPr>
          <p:cNvSpPr txBox="1"/>
          <p:nvPr/>
        </p:nvSpPr>
        <p:spPr>
          <a:xfrm>
            <a:off x="322434" y="1423283"/>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8" name="Picture 7">
            <a:extLst>
              <a:ext uri="{FF2B5EF4-FFF2-40B4-BE49-F238E27FC236}">
                <a16:creationId xmlns:a16="http://schemas.microsoft.com/office/drawing/2014/main" xmlns="" id="{9E239575-0D58-43F8-91C6-DC72CD579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45" y="2317882"/>
            <a:ext cx="5239910" cy="2139742"/>
          </a:xfrm>
          <a:prstGeom prst="rect">
            <a:avLst/>
          </a:prstGeom>
        </p:spPr>
      </p:pic>
      <p:sp>
        <p:nvSpPr>
          <p:cNvPr id="9" name="Title 3">
            <a:extLst>
              <a:ext uri="{FF2B5EF4-FFF2-40B4-BE49-F238E27FC236}">
                <a16:creationId xmlns:a16="http://schemas.microsoft.com/office/drawing/2014/main" xmlns="" id="{34F72C99-1AD6-4974-A260-646C6060945F}"/>
              </a:ext>
            </a:extLst>
          </p:cNvPr>
          <p:cNvSpPr txBox="1">
            <a:spLocks/>
          </p:cNvSpPr>
          <p:nvPr/>
        </p:nvSpPr>
        <p:spPr>
          <a:xfrm>
            <a:off x="404140" y="2051881"/>
            <a:ext cx="7088181" cy="16683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1800" dirty="0"/>
              <a:t>Tạo hàm để tính trung bình nhân của các số nguyên tố đã tìm trên từng dòng. Trong vòng lặp for xét nếu phần tử trên dòng đó là số nguyên tố sẽ được nhân lại với nhau (product) và đếm số lượng phần tử là số nguyên tố trên dòng đó (count ). </a:t>
            </a:r>
            <a:br>
              <a:rPr lang="vi-VN" sz="1800" dirty="0"/>
            </a:br>
            <a:r>
              <a:rPr lang="vi-VN" sz="1800" dirty="0"/>
              <a:t>Sau đó trả về giá trị :    〖product〗^(1/count)    = √(count &amp;product)</a:t>
            </a:r>
            <a:r>
              <a:rPr lang="en-US" sz="1800" dirty="0"/>
              <a:t/>
            </a:r>
            <a:br>
              <a:rPr lang="en-US" sz="1800" dirty="0"/>
            </a:br>
            <a:endParaRPr lang="en-US" sz="1800" dirty="0"/>
          </a:p>
        </p:txBody>
      </p:sp>
      <p:sp>
        <p:nvSpPr>
          <p:cNvPr id="10" name="TextBox 9">
            <a:extLst>
              <a:ext uri="{FF2B5EF4-FFF2-40B4-BE49-F238E27FC236}">
                <a16:creationId xmlns:a16="http://schemas.microsoft.com/office/drawing/2014/main" xmlns="" id="{CBAE310E-009D-46E7-A9D5-DC8DE3DC5092}"/>
              </a:ext>
            </a:extLst>
          </p:cNvPr>
          <p:cNvSpPr txBox="1"/>
          <p:nvPr/>
        </p:nvSpPr>
        <p:spPr>
          <a:xfrm>
            <a:off x="393996" y="145603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1" name="Picture 10">
            <a:extLst>
              <a:ext uri="{FF2B5EF4-FFF2-40B4-BE49-F238E27FC236}">
                <a16:creationId xmlns:a16="http://schemas.microsoft.com/office/drawing/2014/main" xmlns="" id="{4241FA63-1F9B-40D0-9725-6C249F936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45" y="2258447"/>
            <a:ext cx="5048250" cy="2146300"/>
          </a:xfrm>
          <a:prstGeom prst="rect">
            <a:avLst/>
          </a:prstGeom>
        </p:spPr>
      </p:pic>
      <p:sp>
        <p:nvSpPr>
          <p:cNvPr id="12" name="Title 3">
            <a:extLst>
              <a:ext uri="{FF2B5EF4-FFF2-40B4-BE49-F238E27FC236}">
                <a16:creationId xmlns:a16="http://schemas.microsoft.com/office/drawing/2014/main" xmlns="" id="{1B465B6C-31E9-4F11-88F6-7676AC51F4F6}"/>
              </a:ext>
            </a:extLst>
          </p:cNvPr>
          <p:cNvSpPr txBox="1">
            <a:spLocks/>
          </p:cNvSpPr>
          <p:nvPr/>
        </p:nvSpPr>
        <p:spPr>
          <a:xfrm>
            <a:off x="393996" y="1788508"/>
            <a:ext cx="7088181" cy="16683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1800" dirty="0"/>
              <a:t>Tạo hàm tìm dòng có giá trị trung bình nhân các số nguyên tố lớn nhất: Giả sử dòng đầu tiên lớn nhất (max) sau đó xét nếu dòng 2 lớn hơn dòng 1 thì sẽ cho max = giá trị của dòng 2 và ngược lại thì không. Giá trị trả về là max.</a:t>
            </a:r>
            <a:endParaRPr lang="en-US" sz="1800" dirty="0"/>
          </a:p>
        </p:txBody>
      </p:sp>
      <p:sp>
        <p:nvSpPr>
          <p:cNvPr id="13" name="TextBox 12">
            <a:extLst>
              <a:ext uri="{FF2B5EF4-FFF2-40B4-BE49-F238E27FC236}">
                <a16:creationId xmlns:a16="http://schemas.microsoft.com/office/drawing/2014/main" xmlns="" id="{091B301E-6BA6-4766-977D-50FF7C2EFA2C}"/>
              </a:ext>
            </a:extLst>
          </p:cNvPr>
          <p:cNvSpPr txBox="1"/>
          <p:nvPr/>
        </p:nvSpPr>
        <p:spPr>
          <a:xfrm>
            <a:off x="393996" y="1408786"/>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4" name="Picture 13">
            <a:extLst>
              <a:ext uri="{FF2B5EF4-FFF2-40B4-BE49-F238E27FC236}">
                <a16:creationId xmlns:a16="http://schemas.microsoft.com/office/drawing/2014/main" xmlns="" id="{DAF50148-11C7-4D20-B30A-B613727B8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01" y="2319334"/>
            <a:ext cx="5226050" cy="2095500"/>
          </a:xfrm>
          <a:prstGeom prst="rect">
            <a:avLst/>
          </a:prstGeom>
        </p:spPr>
      </p:pic>
      <p:sp>
        <p:nvSpPr>
          <p:cNvPr id="16" name="TextBox 15">
            <a:extLst>
              <a:ext uri="{FF2B5EF4-FFF2-40B4-BE49-F238E27FC236}">
                <a16:creationId xmlns:a16="http://schemas.microsoft.com/office/drawing/2014/main" xmlns="" id="{2FC85C86-13D5-4105-8564-2A913EF95762}"/>
              </a:ext>
            </a:extLst>
          </p:cNvPr>
          <p:cNvSpPr txBox="1"/>
          <p:nvPr/>
        </p:nvSpPr>
        <p:spPr>
          <a:xfrm>
            <a:off x="393996" y="1551145"/>
            <a:ext cx="2077484" cy="646331"/>
          </a:xfrm>
          <a:prstGeom prst="rect">
            <a:avLst/>
          </a:prstGeom>
          <a:noFill/>
        </p:spPr>
        <p:txBody>
          <a:bodyPr wrap="square" rtlCol="0">
            <a:spAutoFit/>
          </a:bodyPr>
          <a:lstStyle/>
          <a:p>
            <a:r>
              <a:rPr lang="en-US" sz="3600" dirty="0">
                <a:solidFill>
                  <a:schemeClr val="accent1">
                    <a:lumMod val="90000"/>
                  </a:schemeClr>
                </a:solidFill>
                <a:latin typeface="Oswald" panose="00000500000000000000" pitchFamily="2" charset="0"/>
              </a:rPr>
              <a:t>KẾT QUẢ</a:t>
            </a:r>
          </a:p>
        </p:txBody>
      </p:sp>
      <p:pic>
        <p:nvPicPr>
          <p:cNvPr id="18" name="Picture 17">
            <a:extLst>
              <a:ext uri="{FF2B5EF4-FFF2-40B4-BE49-F238E27FC236}">
                <a16:creationId xmlns:a16="http://schemas.microsoft.com/office/drawing/2014/main" xmlns="" id="{E425ABE1-8B1F-42ED-B359-6FA1BD0BB9A9}"/>
              </a:ext>
            </a:extLst>
          </p:cNvPr>
          <p:cNvPicPr>
            <a:picLocks noChangeAspect="1"/>
          </p:cNvPicPr>
          <p:nvPr/>
        </p:nvPicPr>
        <p:blipFill>
          <a:blip r:embed="rId5"/>
          <a:stretch>
            <a:fillRect/>
          </a:stretch>
        </p:blipFill>
        <p:spPr>
          <a:xfrm>
            <a:off x="892675" y="2517737"/>
            <a:ext cx="6293173" cy="2023478"/>
          </a:xfrm>
          <a:prstGeom prst="rect">
            <a:avLst/>
          </a:prstGeom>
        </p:spPr>
      </p:pic>
    </p:spTree>
    <p:extLst>
      <p:ext uri="{BB962C8B-B14F-4D97-AF65-F5344CB8AC3E}">
        <p14:creationId xmlns:p14="http://schemas.microsoft.com/office/powerpoint/2010/main" val="79169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8"/>
                                        </p:tgtEl>
                                      </p:cBhvr>
                                    </p:animEffect>
                                    <p:anim calcmode="lin" valueType="num">
                                      <p:cBhvr>
                                        <p:cTn id="24" dur="1000"/>
                                        <p:tgtEl>
                                          <p:spTgt spid="8"/>
                                        </p:tgtEl>
                                        <p:attrNameLst>
                                          <p:attrName>ppt_x</p:attrName>
                                        </p:attrNameLst>
                                      </p:cBhvr>
                                      <p:tavLst>
                                        <p:tav tm="0">
                                          <p:val>
                                            <p:strVal val="ppt_x"/>
                                          </p:val>
                                        </p:tav>
                                        <p:tav tm="100000">
                                          <p:val>
                                            <p:strVal val="ppt_x"/>
                                          </p:val>
                                        </p:tav>
                                      </p:tavLst>
                                    </p:anim>
                                    <p:anim calcmode="lin" valueType="num">
                                      <p:cBhvr>
                                        <p:cTn id="25" dur="1000"/>
                                        <p:tgtEl>
                                          <p:spTgt spid="8"/>
                                        </p:tgtEl>
                                        <p:attrNameLst>
                                          <p:attrName>ppt_y</p:attrName>
                                        </p:attrNameLst>
                                      </p:cBhvr>
                                      <p:tavLst>
                                        <p:tav tm="0">
                                          <p:val>
                                            <p:strVal val="ppt_y"/>
                                          </p:val>
                                        </p:tav>
                                        <p:tav tm="100000">
                                          <p:val>
                                            <p:strVal val="ppt_y+.1"/>
                                          </p:val>
                                        </p:tav>
                                      </p:tavLst>
                                    </p:anim>
                                    <p:set>
                                      <p:cBhvr>
                                        <p:cTn id="26" dur="1" fill="hold">
                                          <p:stCondLst>
                                            <p:cond delay="9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grpId="1" nodeType="clickEffect">
                                  <p:stCondLst>
                                    <p:cond delay="0"/>
                                  </p:stCondLst>
                                  <p:childTnLst>
                                    <p:animEffect transition="out" filter="fade">
                                      <p:cBhvr>
                                        <p:cTn id="40" dur="1000"/>
                                        <p:tgtEl>
                                          <p:spTgt spid="9"/>
                                        </p:tgtEl>
                                      </p:cBhvr>
                                    </p:animEffect>
                                    <p:anim calcmode="lin" valueType="num">
                                      <p:cBhvr>
                                        <p:cTn id="41" dur="1000"/>
                                        <p:tgtEl>
                                          <p:spTgt spid="9"/>
                                        </p:tgtEl>
                                        <p:attrNameLst>
                                          <p:attrName>ppt_x</p:attrName>
                                        </p:attrNameLst>
                                      </p:cBhvr>
                                      <p:tavLst>
                                        <p:tav tm="0">
                                          <p:val>
                                            <p:strVal val="ppt_x"/>
                                          </p:val>
                                        </p:tav>
                                        <p:tav tm="100000">
                                          <p:val>
                                            <p:strVal val="ppt_x"/>
                                          </p:val>
                                        </p:tav>
                                      </p:tavLst>
                                    </p:anim>
                                    <p:anim calcmode="lin" valueType="num">
                                      <p:cBhvr>
                                        <p:cTn id="42" dur="1000"/>
                                        <p:tgtEl>
                                          <p:spTgt spid="9"/>
                                        </p:tgtEl>
                                        <p:attrNameLst>
                                          <p:attrName>ppt_y</p:attrName>
                                        </p:attrNameLst>
                                      </p:cBhvr>
                                      <p:tavLst>
                                        <p:tav tm="0">
                                          <p:val>
                                            <p:strVal val="ppt_y"/>
                                          </p:val>
                                        </p:tav>
                                        <p:tav tm="100000">
                                          <p:val>
                                            <p:strVal val="ppt_y+.1"/>
                                          </p:val>
                                        </p:tav>
                                      </p:tavLst>
                                    </p:anim>
                                    <p:set>
                                      <p:cBhvr>
                                        <p:cTn id="43" dur="1" fill="hold">
                                          <p:stCondLst>
                                            <p:cond delay="999"/>
                                          </p:stCondLst>
                                        </p:cTn>
                                        <p:tgtEl>
                                          <p:spTgt spid="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arn(inVertical)">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xit" presetSubtype="1" fill="hold" grpId="1" nodeType="clickEffect">
                                  <p:stCondLst>
                                    <p:cond delay="0"/>
                                  </p:stCondLst>
                                  <p:childTnLst>
                                    <p:animEffect transition="out" filter="wheel(1)">
                                      <p:cBhvr>
                                        <p:cTn id="71" dur="2000"/>
                                        <p:tgtEl>
                                          <p:spTgt spid="12"/>
                                        </p:tgtEl>
                                      </p:cBhvr>
                                    </p:animEffect>
                                    <p:set>
                                      <p:cBhvr>
                                        <p:cTn id="72" dur="1" fill="hold">
                                          <p:stCondLst>
                                            <p:cond delay="1999"/>
                                          </p:stCondLst>
                                        </p:cTn>
                                        <p:tgtEl>
                                          <p:spTgt spid="1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down)">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14"/>
                                        </p:tgtEl>
                                      </p:cBhvr>
                                    </p:animEffect>
                                    <p:set>
                                      <p:cBhvr>
                                        <p:cTn id="86" dur="1" fill="hold">
                                          <p:stCondLst>
                                            <p:cond delay="499"/>
                                          </p:stCondLst>
                                        </p:cTn>
                                        <p:tgtEl>
                                          <p:spTgt spid="1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13"/>
                                        </p:tgtEl>
                                      </p:cBhvr>
                                    </p:animEffect>
                                    <p:set>
                                      <p:cBhvr>
                                        <p:cTn id="91" dur="1" fill="hold">
                                          <p:stCondLst>
                                            <p:cond delay="499"/>
                                          </p:stCondLst>
                                        </p:cTn>
                                        <p:tgtEl>
                                          <p:spTgt spid="1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fade">
                                      <p:cBhvr>
                                        <p:cTn id="100" dur="1000"/>
                                        <p:tgtEl>
                                          <p:spTgt spid="18"/>
                                        </p:tgtEl>
                                      </p:cBhvr>
                                    </p:animEffect>
                                    <p:anim calcmode="lin" valueType="num">
                                      <p:cBhvr>
                                        <p:cTn id="101" dur="1000" fill="hold"/>
                                        <p:tgtEl>
                                          <p:spTgt spid="18"/>
                                        </p:tgtEl>
                                        <p:attrNameLst>
                                          <p:attrName>ppt_x</p:attrName>
                                        </p:attrNameLst>
                                      </p:cBhvr>
                                      <p:tavLst>
                                        <p:tav tm="0">
                                          <p:val>
                                            <p:strVal val="#ppt_x"/>
                                          </p:val>
                                        </p:tav>
                                        <p:tav tm="100000">
                                          <p:val>
                                            <p:strVal val="#ppt_x"/>
                                          </p:val>
                                        </p:tav>
                                      </p:tavLst>
                                    </p:anim>
                                    <p:anim calcmode="lin" valueType="num">
                                      <p:cBhvr>
                                        <p:cTn id="10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9" grpId="0"/>
      <p:bldP spid="9" grpId="1"/>
      <p:bldP spid="10" grpId="0"/>
      <p:bldP spid="10" grpId="1"/>
      <p:bldP spid="12" grpId="0"/>
      <p:bldP spid="12" grpId="1"/>
      <p:bldP spid="13" grpId="0"/>
      <p:bldP spid="1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a:extLst>
              <a:ext uri="{FF2B5EF4-FFF2-40B4-BE49-F238E27FC236}">
                <a16:creationId xmlns:a16="http://schemas.microsoft.com/office/drawing/2014/main" xmlns="" id="{70791DCF-6B82-4860-BD50-C46C42FFEEA8}"/>
              </a:ext>
            </a:extLst>
          </p:cNvPr>
          <p:cNvSpPr txBox="1">
            <a:spLocks/>
          </p:cNvSpPr>
          <p:nvPr/>
        </p:nvSpPr>
        <p:spPr>
          <a:xfrm>
            <a:off x="393996" y="308135"/>
            <a:ext cx="8121851" cy="900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800" dirty="0"/>
              <a:t>1.5. Hãy hoán vị hai cột c1 và c2 bất kỳ của ma trận.</a:t>
            </a:r>
            <a:endParaRPr lang="en-US" sz="2800" dirty="0"/>
          </a:p>
        </p:txBody>
      </p:sp>
      <p:sp>
        <p:nvSpPr>
          <p:cNvPr id="7" name="TextBox 6">
            <a:extLst>
              <a:ext uri="{FF2B5EF4-FFF2-40B4-BE49-F238E27FC236}">
                <a16:creationId xmlns:a16="http://schemas.microsoft.com/office/drawing/2014/main" xmlns="" id="{1C15CD54-7D17-4193-A2E9-2651AAC68EB7}"/>
              </a:ext>
            </a:extLst>
          </p:cNvPr>
          <p:cNvSpPr txBox="1"/>
          <p:nvPr/>
        </p:nvSpPr>
        <p:spPr>
          <a:xfrm>
            <a:off x="745230" y="1316874"/>
            <a:ext cx="5862303" cy="2950936"/>
          </a:xfrm>
          <a:prstGeom prst="rect">
            <a:avLst/>
          </a:prstGeom>
          <a:noFill/>
        </p:spPr>
        <p:txBody>
          <a:bodyPr wrap="square">
            <a:spAutoFit/>
          </a:bodyPr>
          <a:lstStyle/>
          <a:p>
            <a:pPr lvl="0">
              <a:lnSpc>
                <a:spcPct val="150000"/>
              </a:lnSpc>
              <a:spcBef>
                <a:spcPts val="600"/>
              </a:spcBef>
              <a:spcAft>
                <a:spcPts val="600"/>
              </a:spcAft>
            </a:pPr>
            <a:r>
              <a:rPr lang="vi-VN" sz="18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 :</a:t>
            </a:r>
          </a:p>
          <a:p>
            <a:pPr lvl="0">
              <a:lnSpc>
                <a:spcPct val="150000"/>
              </a:lnSpc>
              <a:spcBef>
                <a:spcPts val="600"/>
              </a:spcBef>
              <a:spcAft>
                <a:spcPts val="600"/>
              </a:spcAft>
            </a:pPr>
            <a:r>
              <a:rPr lang="vi-VN" sz="18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Tạo 1 hàm hoán vị 2 số nguyên: tạo biến thứ 3 để hỗ trợ đổi chỗ 2 số nguyên cần hoán vị.</a:t>
            </a:r>
          </a:p>
          <a:p>
            <a:pPr lvl="0">
              <a:lnSpc>
                <a:spcPct val="150000"/>
              </a:lnSpc>
              <a:spcBef>
                <a:spcPts val="600"/>
              </a:spcBef>
              <a:spcAft>
                <a:spcPts val="600"/>
              </a:spcAft>
            </a:pPr>
            <a:r>
              <a:rPr lang="vi-VN" sz="18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Cho nhập từ bàn phím 2 cột cần hoán vị ( điều kiện phải nằm trong khoảng số cột và dòng ). Nếu thõa điều kiện, thực hiện việc chuyển đổi 2 cột bằng hàm hoán vị vừa tạo.</a:t>
            </a:r>
          </a:p>
        </p:txBody>
      </p:sp>
      <p:sp>
        <p:nvSpPr>
          <p:cNvPr id="8" name="TextBox 7">
            <a:extLst>
              <a:ext uri="{FF2B5EF4-FFF2-40B4-BE49-F238E27FC236}">
                <a16:creationId xmlns:a16="http://schemas.microsoft.com/office/drawing/2014/main" xmlns="" id="{9C8553ED-2D2A-4D3C-A0AA-262FF73D7F3B}"/>
              </a:ext>
            </a:extLst>
          </p:cNvPr>
          <p:cNvSpPr txBox="1"/>
          <p:nvPr/>
        </p:nvSpPr>
        <p:spPr>
          <a:xfrm>
            <a:off x="568925" y="1316874"/>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9" name="Picture 8">
            <a:extLst>
              <a:ext uri="{FF2B5EF4-FFF2-40B4-BE49-F238E27FC236}">
                <a16:creationId xmlns:a16="http://schemas.microsoft.com/office/drawing/2014/main" xmlns="" id="{0FDD58E5-8482-49DA-9431-9B4682697C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6077" y="1840094"/>
            <a:ext cx="5156200" cy="2889250"/>
          </a:xfrm>
          <a:prstGeom prst="rect">
            <a:avLst/>
          </a:prstGeom>
          <a:noFill/>
        </p:spPr>
      </p:pic>
      <p:sp>
        <p:nvSpPr>
          <p:cNvPr id="10" name="TextBox 9">
            <a:extLst>
              <a:ext uri="{FF2B5EF4-FFF2-40B4-BE49-F238E27FC236}">
                <a16:creationId xmlns:a16="http://schemas.microsoft.com/office/drawing/2014/main" xmlns="" id="{22B532DF-A763-4B07-A064-D93742FE0D53}"/>
              </a:ext>
            </a:extLst>
          </p:cNvPr>
          <p:cNvSpPr txBox="1"/>
          <p:nvPr/>
        </p:nvSpPr>
        <p:spPr>
          <a:xfrm>
            <a:off x="393996" y="1255318"/>
            <a:ext cx="2077484" cy="646331"/>
          </a:xfrm>
          <a:prstGeom prst="rect">
            <a:avLst/>
          </a:prstGeom>
          <a:noFill/>
        </p:spPr>
        <p:txBody>
          <a:bodyPr wrap="square" rtlCol="0">
            <a:spAutoFit/>
          </a:bodyPr>
          <a:lstStyle/>
          <a:p>
            <a:r>
              <a:rPr lang="en-US" sz="3600" dirty="0">
                <a:solidFill>
                  <a:schemeClr val="accent1">
                    <a:lumMod val="90000"/>
                  </a:schemeClr>
                </a:solidFill>
                <a:latin typeface="Oswald" panose="00000500000000000000" pitchFamily="2" charset="0"/>
              </a:rPr>
              <a:t>KẾT QUẢ</a:t>
            </a:r>
          </a:p>
        </p:txBody>
      </p:sp>
      <p:pic>
        <p:nvPicPr>
          <p:cNvPr id="12" name="Picture 11">
            <a:extLst>
              <a:ext uri="{FF2B5EF4-FFF2-40B4-BE49-F238E27FC236}">
                <a16:creationId xmlns:a16="http://schemas.microsoft.com/office/drawing/2014/main" xmlns="" id="{9F407812-D5B6-4E58-AB41-2519DD55A42C}"/>
              </a:ext>
            </a:extLst>
          </p:cNvPr>
          <p:cNvPicPr>
            <a:picLocks noChangeAspect="1"/>
          </p:cNvPicPr>
          <p:nvPr/>
        </p:nvPicPr>
        <p:blipFill>
          <a:blip r:embed="rId3"/>
          <a:stretch>
            <a:fillRect/>
          </a:stretch>
        </p:blipFill>
        <p:spPr>
          <a:xfrm>
            <a:off x="2479583" y="2003730"/>
            <a:ext cx="3364626" cy="2144836"/>
          </a:xfrm>
          <a:prstGeom prst="rect">
            <a:avLst/>
          </a:prstGeom>
        </p:spPr>
      </p:pic>
    </p:spTree>
    <p:extLst>
      <p:ext uri="{BB962C8B-B14F-4D97-AF65-F5344CB8AC3E}">
        <p14:creationId xmlns:p14="http://schemas.microsoft.com/office/powerpoint/2010/main" val="131777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xit" presetSubtype="0" fill="hold" nodeType="clickEffect">
                                  <p:stCondLst>
                                    <p:cond delay="0"/>
                                  </p:stCondLst>
                                  <p:childTnLst>
                                    <p:animEffect transition="out" filter="fade">
                                      <p:cBhvr>
                                        <p:cTn id="28" dur="2000"/>
                                        <p:tgtEl>
                                          <p:spTgt spid="9"/>
                                        </p:tgtEl>
                                      </p:cBhvr>
                                    </p:animEffect>
                                    <p:anim calcmode="lin" valueType="num">
                                      <p:cBhvr>
                                        <p:cTn id="29" dur="2000"/>
                                        <p:tgtEl>
                                          <p:spTgt spid="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0" dur="2000"/>
                                        <p:tgtEl>
                                          <p:spTgt spid="9"/>
                                        </p:tgtEl>
                                        <p:attrNameLst>
                                          <p:attrName>ppt_h</p:attrName>
                                        </p:attrNameLst>
                                      </p:cBhvr>
                                      <p:tavLst>
                                        <p:tav tm="0">
                                          <p:val>
                                            <p:strVal val="ppt_h"/>
                                          </p:val>
                                        </p:tav>
                                        <p:tav tm="100000">
                                          <p:val>
                                            <p:strVal val="ppt_h"/>
                                          </p:val>
                                        </p:tav>
                                      </p:tavLst>
                                    </p:anim>
                                    <p:set>
                                      <p:cBhvr>
                                        <p:cTn id="31" dur="1" fill="hold">
                                          <p:stCondLst>
                                            <p:cond delay="19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11"/>
        <p:cNvGrpSpPr/>
        <p:nvPr/>
      </p:nvGrpSpPr>
      <p:grpSpPr>
        <a:xfrm>
          <a:off x="0" y="0"/>
          <a:ext cx="0" cy="0"/>
          <a:chOff x="0" y="0"/>
          <a:chExt cx="0" cy="0"/>
        </a:xfrm>
      </p:grpSpPr>
      <p:sp>
        <p:nvSpPr>
          <p:cNvPr id="512" name="Google Shape;512;p27"/>
          <p:cNvSpPr txBox="1">
            <a:spLocks noGrp="1"/>
          </p:cNvSpPr>
          <p:nvPr>
            <p:ph type="ctrTitle"/>
          </p:nvPr>
        </p:nvSpPr>
        <p:spPr>
          <a:xfrm>
            <a:off x="81591" y="145571"/>
            <a:ext cx="5006907" cy="14023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dirty="0" err="1"/>
              <a:t>Đề</a:t>
            </a:r>
            <a:r>
              <a:rPr lang="en-US" sz="6000" dirty="0"/>
              <a:t> </a:t>
            </a:r>
            <a:r>
              <a:rPr lang="en-US" sz="6000" dirty="0" err="1"/>
              <a:t>tài</a:t>
            </a:r>
            <a:r>
              <a:rPr lang="en-US" sz="6000" dirty="0"/>
              <a:t>: 04</a:t>
            </a:r>
            <a:endParaRPr sz="6000" dirty="0"/>
          </a:p>
        </p:txBody>
      </p:sp>
      <p:sp>
        <p:nvSpPr>
          <p:cNvPr id="513" name="Google Shape;513;p27"/>
          <p:cNvSpPr txBox="1">
            <a:spLocks noGrp="1"/>
          </p:cNvSpPr>
          <p:nvPr>
            <p:ph type="subTitle" idx="1"/>
          </p:nvPr>
        </p:nvSpPr>
        <p:spPr>
          <a:xfrm>
            <a:off x="218202" y="1412898"/>
            <a:ext cx="4472682" cy="30311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latin typeface="Oswald" pitchFamily="2" charset="-93"/>
            </a:endParaRPr>
          </a:p>
          <a:p>
            <a:pPr marL="0" lvl="0" indent="0" algn="l" rtl="0">
              <a:spcBef>
                <a:spcPts val="0"/>
              </a:spcBef>
              <a:spcAft>
                <a:spcPts val="0"/>
              </a:spcAft>
              <a:buNone/>
            </a:pPr>
            <a:r>
              <a:rPr lang="vi-VN" sz="2800" dirty="0">
                <a:latin typeface="Oswald" pitchFamily="2" charset="-93"/>
              </a:rPr>
              <a:t>Cài đặt chương trình thực</a:t>
            </a:r>
          </a:p>
          <a:p>
            <a:pPr marL="0" lvl="0" indent="0" algn="l" rtl="0">
              <a:spcBef>
                <a:spcPts val="0"/>
              </a:spcBef>
              <a:spcAft>
                <a:spcPts val="0"/>
              </a:spcAft>
              <a:buNone/>
            </a:pPr>
            <a:r>
              <a:rPr lang="vi-VN" sz="2800" dirty="0">
                <a:latin typeface="Oswald" pitchFamily="2" charset="-93"/>
              </a:rPr>
              <a:t>hiện các xử lý trên mảng 2 chiều.</a:t>
            </a:r>
          </a:p>
          <a:p>
            <a:pPr marL="0" lvl="0" indent="0" algn="l" rtl="0">
              <a:spcBef>
                <a:spcPts val="0"/>
              </a:spcBef>
              <a:spcAft>
                <a:spcPts val="0"/>
              </a:spcAft>
              <a:buNone/>
            </a:pPr>
            <a:r>
              <a:rPr lang="vi-VN" sz="2800" dirty="0">
                <a:latin typeface="Oswald" pitchFamily="2" charset="-93"/>
              </a:rPr>
              <a:t>Kết hợp mảng và kiểu dữ liệu cấu</a:t>
            </a:r>
          </a:p>
          <a:p>
            <a:pPr marL="0" lvl="0" indent="0" algn="l" rtl="0">
              <a:spcBef>
                <a:spcPts val="0"/>
              </a:spcBef>
              <a:spcAft>
                <a:spcPts val="0"/>
              </a:spcAft>
              <a:buNone/>
            </a:pPr>
            <a:r>
              <a:rPr lang="vi-VN" sz="2800" dirty="0">
                <a:latin typeface="Oswald" pitchFamily="2" charset="-93"/>
              </a:rPr>
              <a:t>trúc, xây dựng chương trình quản việc mua bán thuốc tại cửa hàng</a:t>
            </a:r>
          </a:p>
          <a:p>
            <a:pPr marL="0" lvl="0" indent="0" algn="l" rtl="0">
              <a:spcBef>
                <a:spcPts val="0"/>
              </a:spcBef>
              <a:spcAft>
                <a:spcPts val="0"/>
              </a:spcAft>
              <a:buNone/>
            </a:pPr>
            <a:r>
              <a:rPr lang="vi-VN" sz="2800" dirty="0">
                <a:latin typeface="Oswald" pitchFamily="2" charset="-93"/>
              </a:rPr>
              <a:t>thuốc tây.</a:t>
            </a:r>
          </a:p>
          <a:p>
            <a:pPr marL="0" lvl="0" indent="0" algn="l" rtl="0">
              <a:spcBef>
                <a:spcPts val="0"/>
              </a:spcBef>
              <a:spcAft>
                <a:spcPts val="0"/>
              </a:spcAft>
              <a:buNone/>
            </a:pPr>
            <a:endParaRPr dirty="0">
              <a:latin typeface="Oswald" pitchFamily="2" charset="-93"/>
            </a:endParaRPr>
          </a:p>
        </p:txBody>
      </p:sp>
      <p:sp>
        <p:nvSpPr>
          <p:cNvPr id="514" name="Google Shape;514;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a:extLst>
              <a:ext uri="{FF2B5EF4-FFF2-40B4-BE49-F238E27FC236}">
                <a16:creationId xmlns:a16="http://schemas.microsoft.com/office/drawing/2014/main" xmlns="" id="{84358E8C-D74B-4C9A-A331-F96B5463DE97}"/>
              </a:ext>
            </a:extLst>
          </p:cNvPr>
          <p:cNvSpPr txBox="1">
            <a:spLocks/>
          </p:cNvSpPr>
          <p:nvPr/>
        </p:nvSpPr>
        <p:spPr>
          <a:xfrm>
            <a:off x="147505" y="180913"/>
            <a:ext cx="8408098" cy="1345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800" dirty="0"/>
              <a:t>1.6. Từ A đã cho hãy tạo và xuất ra một ma trận B sao cho từng dòng phải được sắp xếp tất các giá trị chẵn tăng dần và các giá trị lẻ giảm dần.</a:t>
            </a:r>
            <a:endParaRPr lang="en-US" sz="2800" dirty="0"/>
          </a:p>
        </p:txBody>
      </p:sp>
      <p:sp>
        <p:nvSpPr>
          <p:cNvPr id="8" name="TextBox 7">
            <a:extLst>
              <a:ext uri="{FF2B5EF4-FFF2-40B4-BE49-F238E27FC236}">
                <a16:creationId xmlns:a16="http://schemas.microsoft.com/office/drawing/2014/main" xmlns="" id="{1EA0E0ED-ABCA-4599-A504-DE273EDF551F}"/>
              </a:ext>
            </a:extLst>
          </p:cNvPr>
          <p:cNvSpPr txBox="1"/>
          <p:nvPr/>
        </p:nvSpPr>
        <p:spPr>
          <a:xfrm>
            <a:off x="147505" y="1695224"/>
            <a:ext cx="4572000" cy="1258165"/>
          </a:xfrm>
          <a:prstGeom prst="rect">
            <a:avLst/>
          </a:prstGeom>
          <a:noFill/>
        </p:spPr>
        <p:txBody>
          <a:bodyPr wrap="square">
            <a:spAutoFit/>
          </a:bodyPr>
          <a:lstStyle/>
          <a:p>
            <a:pPr marL="457200">
              <a:lnSpc>
                <a:spcPct val="150000"/>
              </a:lnSpc>
              <a:spcBef>
                <a:spcPts val="600"/>
              </a:spcBef>
              <a:spcAft>
                <a:spcPts val="600"/>
              </a:spcAft>
            </a:pPr>
            <a:r>
              <a:rPr lang="en-US" sz="2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Ý </a:t>
            </a:r>
            <a:r>
              <a:rPr lang="en-US" sz="2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tưởng</a:t>
            </a:r>
            <a:r>
              <a:rPr lang="en-US" sz="2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2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thuật</a:t>
            </a:r>
            <a:r>
              <a:rPr lang="en-US" sz="2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2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toán</a:t>
            </a:r>
            <a:r>
              <a:rPr lang="en-US" sz="2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a:t>
            </a:r>
          </a:p>
          <a:p>
            <a:pPr lvl="0">
              <a:lnSpc>
                <a:spcPct val="150000"/>
              </a:lnSpc>
              <a:spcBef>
                <a:spcPts val="600"/>
              </a:spcBef>
              <a:spcAft>
                <a:spcPts val="600"/>
              </a:spcAft>
              <a:tabLst>
                <a:tab pos="975360" algn="l"/>
              </a:tabLst>
            </a:pPr>
            <a:r>
              <a:rPr lang="fr-FR"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fr-FR"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Tạo</a:t>
            </a:r>
            <a:r>
              <a:rPr lang="fr-FR"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1 ma </a:t>
            </a:r>
            <a:r>
              <a:rPr lang="fr-FR"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trận</a:t>
            </a:r>
            <a:r>
              <a:rPr lang="fr-FR"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B </a:t>
            </a:r>
            <a:r>
              <a:rPr lang="fr-FR"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tương</a:t>
            </a:r>
            <a:r>
              <a:rPr lang="fr-FR"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fr-FR"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tự</a:t>
            </a:r>
            <a:r>
              <a:rPr lang="fr-FR"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ma </a:t>
            </a:r>
            <a:r>
              <a:rPr lang="fr-FR"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trận</a:t>
            </a:r>
            <a:r>
              <a:rPr lang="fr-FR"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 :</a:t>
            </a:r>
            <a:endPar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xmlns="" id="{85BD2554-E6F2-409F-BF0C-01223303B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347" y="2221922"/>
            <a:ext cx="5245100" cy="1568450"/>
          </a:xfrm>
          <a:prstGeom prst="rect">
            <a:avLst/>
          </a:prstGeom>
        </p:spPr>
      </p:pic>
      <p:sp>
        <p:nvSpPr>
          <p:cNvPr id="10" name="TextBox 9">
            <a:extLst>
              <a:ext uri="{FF2B5EF4-FFF2-40B4-BE49-F238E27FC236}">
                <a16:creationId xmlns:a16="http://schemas.microsoft.com/office/drawing/2014/main" xmlns="" id="{8A44703E-F692-4561-9A22-F727D016D90F}"/>
              </a:ext>
            </a:extLst>
          </p:cNvPr>
          <p:cNvSpPr txBox="1"/>
          <p:nvPr/>
        </p:nvSpPr>
        <p:spPr>
          <a:xfrm>
            <a:off x="340898" y="165249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sp>
        <p:nvSpPr>
          <p:cNvPr id="11" name="Title 6">
            <a:extLst>
              <a:ext uri="{FF2B5EF4-FFF2-40B4-BE49-F238E27FC236}">
                <a16:creationId xmlns:a16="http://schemas.microsoft.com/office/drawing/2014/main" xmlns="" id="{30022B16-BD98-4ED6-9F04-59C652813232}"/>
              </a:ext>
            </a:extLst>
          </p:cNvPr>
          <p:cNvSpPr>
            <a:spLocks noGrp="1"/>
          </p:cNvSpPr>
          <p:nvPr>
            <p:ph type="ctrTitle"/>
          </p:nvPr>
        </p:nvSpPr>
        <p:spPr>
          <a:xfrm>
            <a:off x="730512" y="1695224"/>
            <a:ext cx="6804428" cy="2638281"/>
          </a:xfrm>
        </p:spPr>
        <p:txBody>
          <a:bodyPr/>
          <a:lstStyle/>
          <a:p>
            <a:r>
              <a:rPr lang="vi-VN" sz="2400" dirty="0"/>
              <a:t>•Trong ma trận B tạo 1 hàm sắp xếp các phần tử chẵn trong dòng tăng dần : </a:t>
            </a:r>
            <a:br>
              <a:rPr lang="vi-VN" sz="2400" dirty="0"/>
            </a:br>
            <a:r>
              <a:rPr lang="vi-VN" sz="2400" dirty="0"/>
              <a:t>-Tìm phần chẵn đầu tiên trong dòng sau đó xét theo thứ tự các phần tử chẵn ở sau và chuyển đổi các phần tử theo giá trị tăng dần bằng hàm swap.</a:t>
            </a:r>
            <a:br>
              <a:rPr lang="vi-VN" sz="2400" dirty="0"/>
            </a:br>
            <a:endParaRPr lang="vi-VN" sz="2400" dirty="0"/>
          </a:p>
        </p:txBody>
      </p:sp>
      <p:sp>
        <p:nvSpPr>
          <p:cNvPr id="12" name="TextBox 11">
            <a:extLst>
              <a:ext uri="{FF2B5EF4-FFF2-40B4-BE49-F238E27FC236}">
                <a16:creationId xmlns:a16="http://schemas.microsoft.com/office/drawing/2014/main" xmlns="" id="{99157BE5-05D3-4F4B-A51E-C3D2B94FB919}"/>
              </a:ext>
            </a:extLst>
          </p:cNvPr>
          <p:cNvSpPr txBox="1"/>
          <p:nvPr/>
        </p:nvSpPr>
        <p:spPr>
          <a:xfrm>
            <a:off x="301004" y="1662446"/>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3" name="Picture 12">
            <a:extLst>
              <a:ext uri="{FF2B5EF4-FFF2-40B4-BE49-F238E27FC236}">
                <a16:creationId xmlns:a16="http://schemas.microsoft.com/office/drawing/2014/main" xmlns="" id="{205A2B07-5DC1-42D0-850E-221BDCDB4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347" y="2106516"/>
            <a:ext cx="5346700" cy="2647950"/>
          </a:xfrm>
          <a:prstGeom prst="rect">
            <a:avLst/>
          </a:prstGeom>
        </p:spPr>
      </p:pic>
      <p:sp>
        <p:nvSpPr>
          <p:cNvPr id="14" name="Title 6">
            <a:extLst>
              <a:ext uri="{FF2B5EF4-FFF2-40B4-BE49-F238E27FC236}">
                <a16:creationId xmlns:a16="http://schemas.microsoft.com/office/drawing/2014/main" xmlns="" id="{08F8F0EE-13D6-428D-9097-0F29001468E0}"/>
              </a:ext>
            </a:extLst>
          </p:cNvPr>
          <p:cNvSpPr txBox="1">
            <a:spLocks/>
          </p:cNvSpPr>
          <p:nvPr/>
        </p:nvSpPr>
        <p:spPr>
          <a:xfrm>
            <a:off x="533683" y="1376624"/>
            <a:ext cx="6804428" cy="11370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2400"/>
              <a:t/>
            </a:r>
            <a:br>
              <a:rPr lang="vi-VN" sz="2400"/>
            </a:br>
            <a:r>
              <a:rPr lang="vi-VN" sz="2400"/>
              <a:t>-	Tạo một hàm tương tự hàm trên nhưng với số lẻ.</a:t>
            </a:r>
            <a:endParaRPr lang="vi-VN" sz="2400" dirty="0"/>
          </a:p>
        </p:txBody>
      </p:sp>
      <p:sp>
        <p:nvSpPr>
          <p:cNvPr id="15" name="TextBox 14">
            <a:extLst>
              <a:ext uri="{FF2B5EF4-FFF2-40B4-BE49-F238E27FC236}">
                <a16:creationId xmlns:a16="http://schemas.microsoft.com/office/drawing/2014/main" xmlns="" id="{66E518A1-65F7-45A8-BC9C-785F11508136}"/>
              </a:ext>
            </a:extLst>
          </p:cNvPr>
          <p:cNvSpPr txBox="1"/>
          <p:nvPr/>
        </p:nvSpPr>
        <p:spPr>
          <a:xfrm>
            <a:off x="301004" y="1657995"/>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6" name="Picture 15">
            <a:extLst>
              <a:ext uri="{FF2B5EF4-FFF2-40B4-BE49-F238E27FC236}">
                <a16:creationId xmlns:a16="http://schemas.microsoft.com/office/drawing/2014/main" xmlns="" id="{1B5B7EF2-E521-4DF9-85D1-4FBF55BFC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102" y="2240514"/>
            <a:ext cx="5302250" cy="2711450"/>
          </a:xfrm>
          <a:prstGeom prst="rect">
            <a:avLst/>
          </a:prstGeom>
        </p:spPr>
      </p:pic>
      <p:sp>
        <p:nvSpPr>
          <p:cNvPr id="17" name="Title 6">
            <a:extLst>
              <a:ext uri="{FF2B5EF4-FFF2-40B4-BE49-F238E27FC236}">
                <a16:creationId xmlns:a16="http://schemas.microsoft.com/office/drawing/2014/main" xmlns="" id="{419E693A-58D2-429A-9436-3000F3673574}"/>
              </a:ext>
            </a:extLst>
          </p:cNvPr>
          <p:cNvSpPr txBox="1">
            <a:spLocks/>
          </p:cNvSpPr>
          <p:nvPr/>
        </p:nvSpPr>
        <p:spPr>
          <a:xfrm>
            <a:off x="632098" y="1985849"/>
            <a:ext cx="6804428" cy="11370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2400" dirty="0"/>
              <a:t>•Kết hợp hai hàm trên để xuất ra từng dòng với giá trị các phần tử chẵn tăng dần và các phần tử lẻ giảm dần.</a:t>
            </a:r>
            <a:br>
              <a:rPr lang="vi-VN" sz="2400" dirty="0"/>
            </a:br>
            <a:endParaRPr lang="vi-VN" sz="2400" dirty="0"/>
          </a:p>
        </p:txBody>
      </p:sp>
      <p:sp>
        <p:nvSpPr>
          <p:cNvPr id="18" name="TextBox 17">
            <a:extLst>
              <a:ext uri="{FF2B5EF4-FFF2-40B4-BE49-F238E27FC236}">
                <a16:creationId xmlns:a16="http://schemas.microsoft.com/office/drawing/2014/main" xmlns="" id="{CFEBB3A5-F972-498C-98BE-B499FC44C8C1}"/>
              </a:ext>
            </a:extLst>
          </p:cNvPr>
          <p:cNvSpPr txBox="1"/>
          <p:nvPr/>
        </p:nvSpPr>
        <p:spPr>
          <a:xfrm>
            <a:off x="358154" y="1692489"/>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9" name="Picture 18">
            <a:extLst>
              <a:ext uri="{FF2B5EF4-FFF2-40B4-BE49-F238E27FC236}">
                <a16:creationId xmlns:a16="http://schemas.microsoft.com/office/drawing/2014/main" xmlns="" id="{CE63AB2B-C842-479B-B092-D4F4019A7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4797" y="2233936"/>
            <a:ext cx="5003800" cy="2344172"/>
          </a:xfrm>
          <a:prstGeom prst="rect">
            <a:avLst/>
          </a:prstGeom>
        </p:spPr>
      </p:pic>
      <p:sp>
        <p:nvSpPr>
          <p:cNvPr id="20" name="TextBox 19">
            <a:extLst>
              <a:ext uri="{FF2B5EF4-FFF2-40B4-BE49-F238E27FC236}">
                <a16:creationId xmlns:a16="http://schemas.microsoft.com/office/drawing/2014/main" xmlns="" id="{CEB43931-42F0-4EA4-B239-F2712EE8B617}"/>
              </a:ext>
            </a:extLst>
          </p:cNvPr>
          <p:cNvSpPr txBox="1"/>
          <p:nvPr/>
        </p:nvSpPr>
        <p:spPr>
          <a:xfrm>
            <a:off x="411743" y="1696271"/>
            <a:ext cx="2077484" cy="646331"/>
          </a:xfrm>
          <a:prstGeom prst="rect">
            <a:avLst/>
          </a:prstGeom>
          <a:noFill/>
        </p:spPr>
        <p:txBody>
          <a:bodyPr wrap="square" rtlCol="0">
            <a:spAutoFit/>
          </a:bodyPr>
          <a:lstStyle/>
          <a:p>
            <a:r>
              <a:rPr lang="en-US" sz="3600" dirty="0">
                <a:solidFill>
                  <a:schemeClr val="accent1">
                    <a:lumMod val="90000"/>
                  </a:schemeClr>
                </a:solidFill>
                <a:latin typeface="Oswald" panose="00000500000000000000" pitchFamily="2" charset="0"/>
              </a:rPr>
              <a:t>KẾT QUẢ</a:t>
            </a:r>
          </a:p>
        </p:txBody>
      </p:sp>
      <p:pic>
        <p:nvPicPr>
          <p:cNvPr id="22" name="Picture 21">
            <a:extLst>
              <a:ext uri="{FF2B5EF4-FFF2-40B4-BE49-F238E27FC236}">
                <a16:creationId xmlns:a16="http://schemas.microsoft.com/office/drawing/2014/main" xmlns="" id="{6F580B37-56AC-4CD1-A24D-E771F0DCDF63}"/>
              </a:ext>
            </a:extLst>
          </p:cNvPr>
          <p:cNvPicPr>
            <a:picLocks noChangeAspect="1"/>
          </p:cNvPicPr>
          <p:nvPr/>
        </p:nvPicPr>
        <p:blipFill>
          <a:blip r:embed="rId6"/>
          <a:stretch>
            <a:fillRect/>
          </a:stretch>
        </p:blipFill>
        <p:spPr>
          <a:xfrm>
            <a:off x="1609060" y="2480660"/>
            <a:ext cx="5025632" cy="2361985"/>
          </a:xfrm>
          <a:prstGeom prst="rect">
            <a:avLst/>
          </a:prstGeom>
        </p:spPr>
      </p:pic>
    </p:spTree>
    <p:extLst>
      <p:ext uri="{BB962C8B-B14F-4D97-AF65-F5344CB8AC3E}">
        <p14:creationId xmlns:p14="http://schemas.microsoft.com/office/powerpoint/2010/main" val="245965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0" nodeType="clickEffect">
                                  <p:stCondLst>
                                    <p:cond delay="0"/>
                                  </p:stCondLst>
                                  <p:childTnLst>
                                    <p:animEffect transition="out" filter="fade">
                                      <p:cBhvr>
                                        <p:cTn id="18" dur="1000"/>
                                        <p:tgtEl>
                                          <p:spTgt spid="8">
                                            <p:txEl>
                                              <p:pRg st="0" end="0"/>
                                            </p:txEl>
                                          </p:spTgt>
                                        </p:tgtEl>
                                      </p:cBhvr>
                                    </p:animEffect>
                                    <p:anim calcmode="lin" valueType="num">
                                      <p:cBhvr>
                                        <p:cTn id="19"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20" dur="1000"/>
                                        <p:tgtEl>
                                          <p:spTgt spid="8">
                                            <p:txEl>
                                              <p:pRg st="0" end="0"/>
                                            </p:txEl>
                                          </p:spTgt>
                                        </p:tgtEl>
                                        <p:attrNameLst>
                                          <p:attrName>ppt_y</p:attrName>
                                        </p:attrNameLst>
                                      </p:cBhvr>
                                      <p:tavLst>
                                        <p:tav tm="0">
                                          <p:val>
                                            <p:strVal val="ppt_y"/>
                                          </p:val>
                                        </p:tav>
                                        <p:tav tm="100000">
                                          <p:val>
                                            <p:strVal val="ppt_y+.1"/>
                                          </p:val>
                                        </p:tav>
                                      </p:tavLst>
                                    </p:anim>
                                    <p:set>
                                      <p:cBhvr>
                                        <p:cTn id="21" dur="1" fill="hold">
                                          <p:stCondLst>
                                            <p:cond delay="999"/>
                                          </p:stCondLst>
                                        </p:cTn>
                                        <p:tgtEl>
                                          <p:spTgt spid="8">
                                            <p:txEl>
                                              <p:pRg st="0" end="0"/>
                                            </p:txEl>
                                          </p:spTgt>
                                        </p:tgtEl>
                                        <p:attrNameLst>
                                          <p:attrName>style.visibility</p:attrName>
                                        </p:attrNameLst>
                                      </p:cBhvr>
                                      <p:to>
                                        <p:strVal val="hidden"/>
                                      </p:to>
                                    </p:set>
                                  </p:childTnLst>
                                </p:cTn>
                              </p:par>
                              <p:par>
                                <p:cTn id="22" presetID="42" presetClass="exit" presetSubtype="0" fill="hold" grpId="0" nodeType="withEffect">
                                  <p:stCondLst>
                                    <p:cond delay="0"/>
                                  </p:stCondLst>
                                  <p:childTnLst>
                                    <p:animEffect transition="out" filter="fade">
                                      <p:cBhvr>
                                        <p:cTn id="23" dur="1000"/>
                                        <p:tgtEl>
                                          <p:spTgt spid="8">
                                            <p:txEl>
                                              <p:pRg st="1" end="1"/>
                                            </p:txEl>
                                          </p:spTgt>
                                        </p:tgtEl>
                                      </p:cBhvr>
                                    </p:animEffect>
                                    <p:anim calcmode="lin" valueType="num">
                                      <p:cBhvr>
                                        <p:cTn id="24" dur="1000"/>
                                        <p:tgtEl>
                                          <p:spTgt spid="8">
                                            <p:txEl>
                                              <p:pRg st="1" end="1"/>
                                            </p:txEl>
                                          </p:spTgt>
                                        </p:tgtEl>
                                        <p:attrNameLst>
                                          <p:attrName>ppt_x</p:attrName>
                                        </p:attrNameLst>
                                      </p:cBhvr>
                                      <p:tavLst>
                                        <p:tav tm="0">
                                          <p:val>
                                            <p:strVal val="ppt_x"/>
                                          </p:val>
                                        </p:tav>
                                        <p:tav tm="100000">
                                          <p:val>
                                            <p:strVal val="ppt_x"/>
                                          </p:val>
                                        </p:tav>
                                      </p:tavLst>
                                    </p:anim>
                                    <p:anim calcmode="lin" valueType="num">
                                      <p:cBhvr>
                                        <p:cTn id="25" dur="1000"/>
                                        <p:tgtEl>
                                          <p:spTgt spid="8">
                                            <p:txEl>
                                              <p:pRg st="1" end="1"/>
                                            </p:txEl>
                                          </p:spTgt>
                                        </p:tgtEl>
                                        <p:attrNameLst>
                                          <p:attrName>ppt_y</p:attrName>
                                        </p:attrNameLst>
                                      </p:cBhvr>
                                      <p:tavLst>
                                        <p:tav tm="0">
                                          <p:val>
                                            <p:strVal val="ppt_y"/>
                                          </p:val>
                                        </p:tav>
                                        <p:tav tm="100000">
                                          <p:val>
                                            <p:strVal val="ppt_y+.1"/>
                                          </p:val>
                                        </p:tav>
                                      </p:tavLst>
                                    </p:anim>
                                    <p:set>
                                      <p:cBhvr>
                                        <p:cTn id="26" dur="1" fill="hold">
                                          <p:stCondLst>
                                            <p:cond delay="999"/>
                                          </p:stCondLst>
                                        </p:cTn>
                                        <p:tgtEl>
                                          <p:spTgt spid="8">
                                            <p:txEl>
                                              <p:pRg st="1" end="1"/>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xit" presetSubtype="1" fill="hold" nodeType="clickEffect">
                                  <p:stCondLst>
                                    <p:cond delay="0"/>
                                  </p:stCondLst>
                                  <p:childTnLst>
                                    <p:animEffect transition="out" filter="wheel(1)">
                                      <p:cBhvr>
                                        <p:cTn id="39" dur="2000"/>
                                        <p:tgtEl>
                                          <p:spTgt spid="9"/>
                                        </p:tgtEl>
                                      </p:cBhvr>
                                    </p:animEffect>
                                    <p:set>
                                      <p:cBhvr>
                                        <p:cTn id="40" dur="1" fill="hold">
                                          <p:stCondLst>
                                            <p:cond delay="1999"/>
                                          </p:stCondLst>
                                        </p:cTn>
                                        <p:tgtEl>
                                          <p:spTgt spid="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1" presetClass="exit" presetSubtype="1" fill="hold" grpId="1" nodeType="clickEffect">
                                  <p:stCondLst>
                                    <p:cond delay="0"/>
                                  </p:stCondLst>
                                  <p:childTnLst>
                                    <p:animEffect transition="out" filter="wheel(1)">
                                      <p:cBhvr>
                                        <p:cTn id="44" dur="2000"/>
                                        <p:tgtEl>
                                          <p:spTgt spid="10"/>
                                        </p:tgtEl>
                                      </p:cBhvr>
                                    </p:animEffect>
                                    <p:set>
                                      <p:cBhvr>
                                        <p:cTn id="45" dur="1" fill="hold">
                                          <p:stCondLst>
                                            <p:cond delay="19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randombar(horizontal)">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xit" presetSubtype="1" fill="hold" grpId="1" nodeType="clickEffect">
                                  <p:stCondLst>
                                    <p:cond delay="0"/>
                                  </p:stCondLst>
                                  <p:childTnLst>
                                    <p:animEffect transition="out" filter="wheel(1)">
                                      <p:cBhvr>
                                        <p:cTn id="54" dur="2000"/>
                                        <p:tgtEl>
                                          <p:spTgt spid="11"/>
                                        </p:tgtEl>
                                      </p:cBhvr>
                                    </p:animEffect>
                                    <p:set>
                                      <p:cBhvr>
                                        <p:cTn id="55" dur="1" fill="hold">
                                          <p:stCondLst>
                                            <p:cond delay="1999"/>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ppt_x"/>
                                          </p:val>
                                        </p:tav>
                                        <p:tav tm="100000">
                                          <p:val>
                                            <p:strVal val="#ppt_x"/>
                                          </p:val>
                                        </p:tav>
                                      </p:tavLst>
                                    </p:anim>
                                    <p:anim calcmode="lin" valueType="num">
                                      <p:cBhvr additive="base">
                                        <p:cTn id="6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randombar(horizont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xit" presetSubtype="10" fill="hold" nodeType="clickEffect">
                                  <p:stCondLst>
                                    <p:cond delay="0"/>
                                  </p:stCondLst>
                                  <p:childTnLst>
                                    <p:animEffect transition="out" filter="randombar(horizontal)">
                                      <p:cBhvr>
                                        <p:cTn id="70" dur="500"/>
                                        <p:tgtEl>
                                          <p:spTgt spid="13"/>
                                        </p:tgtEl>
                                      </p:cBhvr>
                                    </p:animEffect>
                                    <p:set>
                                      <p:cBhvr>
                                        <p:cTn id="71" dur="1" fill="hold">
                                          <p:stCondLst>
                                            <p:cond delay="499"/>
                                          </p:stCondLst>
                                        </p:cTn>
                                        <p:tgtEl>
                                          <p:spTgt spid="1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4" presetClass="exit" presetSubtype="10" fill="hold" grpId="1" nodeType="clickEffect">
                                  <p:stCondLst>
                                    <p:cond delay="0"/>
                                  </p:stCondLst>
                                  <p:childTnLst>
                                    <p:animEffect transition="out" filter="randombar(horizontal)">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heel(1)">
                                      <p:cBhvr>
                                        <p:cTn id="81" dur="20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14"/>
                                        </p:tgtEl>
                                      </p:cBhvr>
                                    </p:animEffect>
                                    <p:set>
                                      <p:cBhvr>
                                        <p:cTn id="86" dur="1" fill="hold">
                                          <p:stCondLst>
                                            <p:cond delay="499"/>
                                          </p:stCondLst>
                                        </p:cTn>
                                        <p:tgtEl>
                                          <p:spTgt spid="1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barn(inVertical)">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21" presetClass="exit" presetSubtype="1" fill="hold" nodeType="clickEffect">
                                  <p:stCondLst>
                                    <p:cond delay="0"/>
                                  </p:stCondLst>
                                  <p:childTnLst>
                                    <p:animEffect transition="out" filter="wheel(1)">
                                      <p:cBhvr>
                                        <p:cTn id="99" dur="2000"/>
                                        <p:tgtEl>
                                          <p:spTgt spid="16"/>
                                        </p:tgtEl>
                                      </p:cBhvr>
                                    </p:animEffect>
                                    <p:set>
                                      <p:cBhvr>
                                        <p:cTn id="100" dur="1" fill="hold">
                                          <p:stCondLst>
                                            <p:cond delay="1999"/>
                                          </p:stCondLst>
                                        </p:cTn>
                                        <p:tgtEl>
                                          <p:spTgt spid="16"/>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6" presetClass="exit" presetSubtype="21" fill="hold" grpId="1" nodeType="clickEffect">
                                  <p:stCondLst>
                                    <p:cond delay="0"/>
                                  </p:stCondLst>
                                  <p:childTnLst>
                                    <p:animEffect transition="out" filter="barn(inVertical)">
                                      <p:cBhvr>
                                        <p:cTn id="104" dur="500"/>
                                        <p:tgtEl>
                                          <p:spTgt spid="15"/>
                                        </p:tgtEl>
                                      </p:cBhvr>
                                    </p:animEffect>
                                    <p:set>
                                      <p:cBhvr>
                                        <p:cTn id="105" dur="1" fill="hold">
                                          <p:stCondLst>
                                            <p:cond delay="499"/>
                                          </p:stCondLst>
                                        </p:cTn>
                                        <p:tgtEl>
                                          <p:spTgt spid="1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1" presetClass="entr" presetSubtype="1" fill="hold" grpId="0" nodeType="clickEffect">
                                  <p:stCondLst>
                                    <p:cond delay="0"/>
                                  </p:stCondLst>
                                  <p:childTnLst>
                                    <p:set>
                                      <p:cBhvr>
                                        <p:cTn id="109" dur="1" fill="hold">
                                          <p:stCondLst>
                                            <p:cond delay="0"/>
                                          </p:stCondLst>
                                        </p:cTn>
                                        <p:tgtEl>
                                          <p:spTgt spid="17"/>
                                        </p:tgtEl>
                                        <p:attrNameLst>
                                          <p:attrName>style.visibility</p:attrName>
                                        </p:attrNameLst>
                                      </p:cBhvr>
                                      <p:to>
                                        <p:strVal val="visible"/>
                                      </p:to>
                                    </p:set>
                                    <p:animEffect transition="in" filter="wheel(1)">
                                      <p:cBhvr>
                                        <p:cTn id="110" dur="2000"/>
                                        <p:tgtEl>
                                          <p:spTgt spid="1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17"/>
                                        </p:tgtEl>
                                      </p:cBhvr>
                                    </p:animEffect>
                                    <p:set>
                                      <p:cBhvr>
                                        <p:cTn id="115" dur="1" fill="hold">
                                          <p:stCondLst>
                                            <p:cond delay="499"/>
                                          </p:stCondLst>
                                        </p:cTn>
                                        <p:tgtEl>
                                          <p:spTgt spid="17"/>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19"/>
                                        </p:tgtEl>
                                        <p:attrNameLst>
                                          <p:attrName>style.visibility</p:attrName>
                                        </p:attrNameLst>
                                      </p:cBhvr>
                                      <p:to>
                                        <p:strVal val="visible"/>
                                      </p:to>
                                    </p:set>
                                    <p:animEffect transition="in" filter="wipe(down)">
                                      <p:cBhvr>
                                        <p:cTn id="124" dur="500"/>
                                        <p:tgtEl>
                                          <p:spTgt spid="19"/>
                                        </p:tgtEl>
                                      </p:cBhvr>
                                    </p:animEffect>
                                  </p:childTnLst>
                                </p:cTn>
                              </p:par>
                            </p:childTnLst>
                          </p:cTn>
                        </p:par>
                      </p:childTnLst>
                    </p:cTn>
                  </p:par>
                  <p:par>
                    <p:cTn id="125" fill="hold">
                      <p:stCondLst>
                        <p:cond delay="indefinite"/>
                      </p:stCondLst>
                      <p:childTnLst>
                        <p:par>
                          <p:cTn id="126" fill="hold">
                            <p:stCondLst>
                              <p:cond delay="0"/>
                            </p:stCondLst>
                            <p:childTnLst>
                              <p:par>
                                <p:cTn id="127" presetID="6" presetClass="exit" presetSubtype="32" fill="hold" nodeType="clickEffect">
                                  <p:stCondLst>
                                    <p:cond delay="0"/>
                                  </p:stCondLst>
                                  <p:childTnLst>
                                    <p:animEffect transition="out" filter="circle(out)">
                                      <p:cBhvr>
                                        <p:cTn id="128" dur="2000"/>
                                        <p:tgtEl>
                                          <p:spTgt spid="19"/>
                                        </p:tgtEl>
                                      </p:cBhvr>
                                    </p:animEffect>
                                    <p:set>
                                      <p:cBhvr>
                                        <p:cTn id="129" dur="1" fill="hold">
                                          <p:stCondLst>
                                            <p:cond delay="1999"/>
                                          </p:stCondLst>
                                        </p:cTn>
                                        <p:tgtEl>
                                          <p:spTgt spid="19"/>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4" presetClass="exit" presetSubtype="10" fill="hold" grpId="1" nodeType="clickEffect">
                                  <p:stCondLst>
                                    <p:cond delay="0"/>
                                  </p:stCondLst>
                                  <p:childTnLst>
                                    <p:animEffect transition="out" filter="randombar(horizontal)">
                                      <p:cBhvr>
                                        <p:cTn id="133" dur="500"/>
                                        <p:tgtEl>
                                          <p:spTgt spid="18"/>
                                        </p:tgtEl>
                                      </p:cBhvr>
                                    </p:animEffect>
                                    <p:set>
                                      <p:cBhvr>
                                        <p:cTn id="134" dur="1" fill="hold">
                                          <p:stCondLst>
                                            <p:cond delay="499"/>
                                          </p:stCondLst>
                                        </p:cTn>
                                        <p:tgtEl>
                                          <p:spTgt spid="18"/>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barn(inVertical)">
                                      <p:cBhvr>
                                        <p:cTn id="139" dur="500"/>
                                        <p:tgtEl>
                                          <p:spTgt spid="20"/>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22"/>
                                        </p:tgtEl>
                                        <p:attrNameLst>
                                          <p:attrName>style.visibility</p:attrName>
                                        </p:attrNameLst>
                                      </p:cBhvr>
                                      <p:to>
                                        <p:strVal val="visible"/>
                                      </p:to>
                                    </p:set>
                                    <p:anim calcmode="lin" valueType="num">
                                      <p:cBhvr additive="base">
                                        <p:cTn id="144" dur="500" fill="hold"/>
                                        <p:tgtEl>
                                          <p:spTgt spid="22"/>
                                        </p:tgtEl>
                                        <p:attrNameLst>
                                          <p:attrName>ppt_x</p:attrName>
                                        </p:attrNameLst>
                                      </p:cBhvr>
                                      <p:tavLst>
                                        <p:tav tm="0">
                                          <p:val>
                                            <p:strVal val="#ppt_x"/>
                                          </p:val>
                                        </p:tav>
                                        <p:tav tm="100000">
                                          <p:val>
                                            <p:strVal val="#ppt_x"/>
                                          </p:val>
                                        </p:tav>
                                      </p:tavLst>
                                    </p:anim>
                                    <p:anim calcmode="lin" valueType="num">
                                      <p:cBhvr additive="base">
                                        <p:cTn id="1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10" grpId="0"/>
      <p:bldP spid="10" grpId="1"/>
      <p:bldP spid="11" grpId="0"/>
      <p:bldP spid="11" grpId="1"/>
      <p:bldP spid="12" grpId="0"/>
      <p:bldP spid="12" grpId="1"/>
      <p:bldP spid="14" grpId="0"/>
      <p:bldP spid="14" grpId="1"/>
      <p:bldP spid="15" grpId="0"/>
      <p:bldP spid="15" grpId="1"/>
      <p:bldP spid="17" grpId="0"/>
      <p:bldP spid="17" grpId="1"/>
      <p:bldP spid="18" grpId="0"/>
      <p:bldP spid="18" grpId="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xmlns="" id="{939908BF-EBDD-4651-ADE2-185E6B7ECF42}"/>
              </a:ext>
            </a:extLst>
          </p:cNvPr>
          <p:cNvSpPr txBox="1">
            <a:spLocks/>
          </p:cNvSpPr>
          <p:nvPr/>
        </p:nvSpPr>
        <p:spPr>
          <a:xfrm>
            <a:off x="0" y="0"/>
            <a:ext cx="8622783" cy="1278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400" dirty="0"/>
              <a:t>1.7. Từ A đã cho hãy tạo và xuất ra 2 ma trận C, D (có cùng kích thước) sao cho: C chứa toàn số dương và D chứa toàn số âm (các vị trí trống còn lại trên C, D để số 0)..</a:t>
            </a:r>
            <a:endParaRPr lang="en-US" sz="2400" dirty="0"/>
          </a:p>
        </p:txBody>
      </p:sp>
      <p:sp>
        <p:nvSpPr>
          <p:cNvPr id="8" name="Title 6">
            <a:extLst>
              <a:ext uri="{FF2B5EF4-FFF2-40B4-BE49-F238E27FC236}">
                <a16:creationId xmlns:a16="http://schemas.microsoft.com/office/drawing/2014/main" xmlns="" id="{787CF910-6515-4664-977F-7BD75D949FDF}"/>
              </a:ext>
            </a:extLst>
          </p:cNvPr>
          <p:cNvSpPr>
            <a:spLocks noGrp="1"/>
          </p:cNvSpPr>
          <p:nvPr>
            <p:ph type="ctrTitle"/>
          </p:nvPr>
        </p:nvSpPr>
        <p:spPr>
          <a:xfrm>
            <a:off x="627145" y="1439186"/>
            <a:ext cx="6804428" cy="3482671"/>
          </a:xfrm>
        </p:spPr>
        <p:txBody>
          <a:bodyPr/>
          <a:lstStyle/>
          <a:p>
            <a:r>
              <a:rPr lang="vi-VN" sz="2400" dirty="0"/>
              <a:t>Ý tưởng thuật toán : </a:t>
            </a:r>
            <a:br>
              <a:rPr lang="vi-VN" sz="2400" dirty="0"/>
            </a:br>
            <a:r>
              <a:rPr lang="vi-VN" sz="2400" dirty="0"/>
              <a:t>•	Tạo ma trận C với các phần toàn số dương : Sử dụng số dòng và cột có sẵn ở ma trận A sử dụng vòng lặp for. Nếu giá trị phần tử của A lớn hơn không (A[i][j] &gt; 0) thì phần tử ấy sẽ được giữ nguyên giá trị đưa vào ma trận C, ngược lại nếu giá trị phần tử của A nhỏ hơn không (A[i][j] &lt; 0) thì tại ma trận C sẽ được ghi vào một con số không (C[i][j] = 0)</a:t>
            </a:r>
            <a:br>
              <a:rPr lang="vi-VN" sz="2400" dirty="0"/>
            </a:br>
            <a:endParaRPr lang="vi-VN" sz="2400" dirty="0"/>
          </a:p>
        </p:txBody>
      </p:sp>
      <p:sp>
        <p:nvSpPr>
          <p:cNvPr id="9" name="TextBox 8">
            <a:extLst>
              <a:ext uri="{FF2B5EF4-FFF2-40B4-BE49-F238E27FC236}">
                <a16:creationId xmlns:a16="http://schemas.microsoft.com/office/drawing/2014/main" xmlns="" id="{45517A06-25D7-4B38-9593-77E2838BD881}"/>
              </a:ext>
            </a:extLst>
          </p:cNvPr>
          <p:cNvSpPr txBox="1"/>
          <p:nvPr/>
        </p:nvSpPr>
        <p:spPr>
          <a:xfrm>
            <a:off x="627145" y="1375575"/>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0" name="Picture 9">
            <a:extLst>
              <a:ext uri="{FF2B5EF4-FFF2-40B4-BE49-F238E27FC236}">
                <a16:creationId xmlns:a16="http://schemas.microsoft.com/office/drawing/2014/main" xmlns="" id="{DC1F7ADA-0560-40DD-B692-3A61D48E5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511" y="2079613"/>
            <a:ext cx="6043157" cy="2330185"/>
          </a:xfrm>
          <a:prstGeom prst="rect">
            <a:avLst/>
          </a:prstGeom>
        </p:spPr>
      </p:pic>
      <p:sp>
        <p:nvSpPr>
          <p:cNvPr id="11" name="Title 6">
            <a:extLst>
              <a:ext uri="{FF2B5EF4-FFF2-40B4-BE49-F238E27FC236}">
                <a16:creationId xmlns:a16="http://schemas.microsoft.com/office/drawing/2014/main" xmlns="" id="{6F18E82E-A0E7-4391-BE86-FFE2FC8E5020}"/>
              </a:ext>
            </a:extLst>
          </p:cNvPr>
          <p:cNvSpPr txBox="1">
            <a:spLocks/>
          </p:cNvSpPr>
          <p:nvPr/>
        </p:nvSpPr>
        <p:spPr>
          <a:xfrm>
            <a:off x="501875" y="2059854"/>
            <a:ext cx="6804428" cy="22422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2400"/>
              <a:t/>
            </a:r>
            <a:br>
              <a:rPr lang="vi-VN" sz="2400"/>
            </a:br>
            <a:r>
              <a:rPr lang="vi-VN" sz="2400"/>
              <a:t> •	Tạo ma trận D với các phần toàn số âm : Sử dụng số dòng và cột có sẵn ở ma trận A cho lồng vòng lặp for. Nếu giá trị phần tử của A nhỏ hơn không (A[i][j] &lt; 0)  sẽ được gán và giữ nguyên và đưa vào ma trận D, , ngược lại nếu giá trị phần tử của A nhỏ hơn không (A[i][j] &gt; 0) thì tại ma trận C sẽ được ghi vào một con số không (C[i][j] = 0)</a:t>
            </a:r>
            <a:br>
              <a:rPr lang="vi-VN" sz="2400"/>
            </a:br>
            <a:endParaRPr lang="vi-VN" sz="2400" dirty="0"/>
          </a:p>
        </p:txBody>
      </p:sp>
      <p:sp>
        <p:nvSpPr>
          <p:cNvPr id="12" name="TextBox 11">
            <a:extLst>
              <a:ext uri="{FF2B5EF4-FFF2-40B4-BE49-F238E27FC236}">
                <a16:creationId xmlns:a16="http://schemas.microsoft.com/office/drawing/2014/main" xmlns="" id="{2CC3E71B-77BE-4175-B618-2395B989443C}"/>
              </a:ext>
            </a:extLst>
          </p:cNvPr>
          <p:cNvSpPr txBox="1"/>
          <p:nvPr/>
        </p:nvSpPr>
        <p:spPr>
          <a:xfrm>
            <a:off x="627145" y="1395334"/>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3" name="Picture 12">
            <a:extLst>
              <a:ext uri="{FF2B5EF4-FFF2-40B4-BE49-F238E27FC236}">
                <a16:creationId xmlns:a16="http://schemas.microsoft.com/office/drawing/2014/main" xmlns="" id="{89853468-09F8-4027-87B3-AE7BB19D8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957" y="2059854"/>
            <a:ext cx="5710804" cy="2580460"/>
          </a:xfrm>
          <a:prstGeom prst="rect">
            <a:avLst/>
          </a:prstGeom>
        </p:spPr>
      </p:pic>
      <p:sp>
        <p:nvSpPr>
          <p:cNvPr id="14" name="TextBox 13">
            <a:extLst>
              <a:ext uri="{FF2B5EF4-FFF2-40B4-BE49-F238E27FC236}">
                <a16:creationId xmlns:a16="http://schemas.microsoft.com/office/drawing/2014/main" xmlns="" id="{344ACDF4-5600-4CD3-B7DD-2303A223C0A4}"/>
              </a:ext>
            </a:extLst>
          </p:cNvPr>
          <p:cNvSpPr txBox="1"/>
          <p:nvPr/>
        </p:nvSpPr>
        <p:spPr>
          <a:xfrm>
            <a:off x="405939" y="1342873"/>
            <a:ext cx="2077484" cy="646331"/>
          </a:xfrm>
          <a:prstGeom prst="rect">
            <a:avLst/>
          </a:prstGeom>
          <a:noFill/>
        </p:spPr>
        <p:txBody>
          <a:bodyPr wrap="square" rtlCol="0">
            <a:spAutoFit/>
          </a:bodyPr>
          <a:lstStyle/>
          <a:p>
            <a:r>
              <a:rPr lang="en-US" sz="3600" dirty="0">
                <a:solidFill>
                  <a:schemeClr val="accent1">
                    <a:lumMod val="90000"/>
                  </a:schemeClr>
                </a:solidFill>
                <a:latin typeface="Oswald" panose="00000500000000000000" pitchFamily="2" charset="0"/>
              </a:rPr>
              <a:t>KẾT QUẢ</a:t>
            </a:r>
          </a:p>
        </p:txBody>
      </p:sp>
      <p:pic>
        <p:nvPicPr>
          <p:cNvPr id="16" name="Picture 15">
            <a:extLst>
              <a:ext uri="{FF2B5EF4-FFF2-40B4-BE49-F238E27FC236}">
                <a16:creationId xmlns:a16="http://schemas.microsoft.com/office/drawing/2014/main" xmlns="" id="{2876D017-0C12-465B-8E67-36C59B5E8511}"/>
              </a:ext>
            </a:extLst>
          </p:cNvPr>
          <p:cNvPicPr>
            <a:picLocks noChangeAspect="1"/>
          </p:cNvPicPr>
          <p:nvPr/>
        </p:nvPicPr>
        <p:blipFill>
          <a:blip r:embed="rId4"/>
          <a:stretch>
            <a:fillRect/>
          </a:stretch>
        </p:blipFill>
        <p:spPr>
          <a:xfrm>
            <a:off x="2000619" y="2113692"/>
            <a:ext cx="3761150" cy="2242268"/>
          </a:xfrm>
          <a:prstGeom prst="rect">
            <a:avLst/>
          </a:prstGeom>
        </p:spPr>
      </p:pic>
    </p:spTree>
    <p:extLst>
      <p:ext uri="{BB962C8B-B14F-4D97-AF65-F5344CB8AC3E}">
        <p14:creationId xmlns:p14="http://schemas.microsoft.com/office/powerpoint/2010/main" val="304454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xit" presetSubtype="1" fill="hold" nodeType="clickEffect">
                                  <p:stCondLst>
                                    <p:cond delay="0"/>
                                  </p:stCondLst>
                                  <p:childTnLst>
                                    <p:animEffect transition="out" filter="wheel(1)">
                                      <p:cBhvr>
                                        <p:cTn id="25" dur="2000"/>
                                        <p:tgtEl>
                                          <p:spTgt spid="10"/>
                                        </p:tgtEl>
                                      </p:cBhvr>
                                    </p:animEffect>
                                    <p:set>
                                      <p:cBhvr>
                                        <p:cTn id="26" dur="1" fill="hold">
                                          <p:stCondLst>
                                            <p:cond delay="19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1" presetClass="exit" presetSubtype="1" fill="hold" grpId="1" nodeType="clickEffect">
                                  <p:stCondLst>
                                    <p:cond delay="0"/>
                                  </p:stCondLst>
                                  <p:childTnLst>
                                    <p:animEffect transition="out" filter="wheel(1)">
                                      <p:cBhvr>
                                        <p:cTn id="30" dur="2000"/>
                                        <p:tgtEl>
                                          <p:spTgt spid="9"/>
                                        </p:tgtEl>
                                      </p:cBhvr>
                                    </p:animEffect>
                                    <p:set>
                                      <p:cBhvr>
                                        <p:cTn id="31" dur="1" fill="hold">
                                          <p:stCondLst>
                                            <p:cond delay="19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2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xit" presetSubtype="32" fill="hold" nodeType="clickEffect">
                                  <p:stCondLst>
                                    <p:cond delay="0"/>
                                  </p:stCondLst>
                                  <p:childTnLst>
                                    <p:anim calcmode="lin" valueType="num">
                                      <p:cBhvr>
                                        <p:cTn id="56" dur="500"/>
                                        <p:tgtEl>
                                          <p:spTgt spid="13"/>
                                        </p:tgtEl>
                                        <p:attrNameLst>
                                          <p:attrName>ppt_w</p:attrName>
                                        </p:attrNameLst>
                                      </p:cBhvr>
                                      <p:tavLst>
                                        <p:tav tm="0">
                                          <p:val>
                                            <p:strVal val="ppt_w"/>
                                          </p:val>
                                        </p:tav>
                                        <p:tav tm="100000">
                                          <p:val>
                                            <p:fltVal val="0"/>
                                          </p:val>
                                        </p:tav>
                                      </p:tavLst>
                                    </p:anim>
                                    <p:anim calcmode="lin" valueType="num">
                                      <p:cBhvr>
                                        <p:cTn id="57" dur="500"/>
                                        <p:tgtEl>
                                          <p:spTgt spid="13"/>
                                        </p:tgtEl>
                                        <p:attrNameLst>
                                          <p:attrName>ppt_h</p:attrName>
                                        </p:attrNameLst>
                                      </p:cBhvr>
                                      <p:tavLst>
                                        <p:tav tm="0">
                                          <p:val>
                                            <p:strVal val="ppt_h"/>
                                          </p:val>
                                        </p:tav>
                                        <p:tav tm="100000">
                                          <p:val>
                                            <p:fltVal val="0"/>
                                          </p:val>
                                        </p:tav>
                                      </p:tavLst>
                                    </p:anim>
                                    <p:animEffect transition="out" filter="fade">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1" presetClass="exit" presetSubtype="1" fill="hold" grpId="1" nodeType="clickEffect">
                                  <p:stCondLst>
                                    <p:cond delay="0"/>
                                  </p:stCondLst>
                                  <p:childTnLst>
                                    <p:animEffect transition="out" filter="wheel(1)">
                                      <p:cBhvr>
                                        <p:cTn id="63" dur="2000"/>
                                        <p:tgtEl>
                                          <p:spTgt spid="12"/>
                                        </p:tgtEl>
                                      </p:cBhvr>
                                    </p:animEffect>
                                    <p:set>
                                      <p:cBhvr>
                                        <p:cTn id="64" dur="1" fill="hold">
                                          <p:stCondLst>
                                            <p:cond delay="1999"/>
                                          </p:stCondLst>
                                        </p:cTn>
                                        <p:tgtEl>
                                          <p:spTgt spid="1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barn(inVertical)">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barn(inVertical)">
                                      <p:cBhvr>
                                        <p:cTn id="7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1" grpId="0"/>
      <p:bldP spid="11" grpId="1"/>
      <p:bldP spid="12" grpId="0"/>
      <p:bldP spid="12" grpId="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a:extLst>
              <a:ext uri="{FF2B5EF4-FFF2-40B4-BE49-F238E27FC236}">
                <a16:creationId xmlns:a16="http://schemas.microsoft.com/office/drawing/2014/main" xmlns="" id="{B75E0680-3673-417E-981D-6523155C7459}"/>
              </a:ext>
            </a:extLst>
          </p:cNvPr>
          <p:cNvSpPr txBox="1">
            <a:spLocks/>
          </p:cNvSpPr>
          <p:nvPr/>
        </p:nvSpPr>
        <p:spPr>
          <a:xfrm>
            <a:off x="-83083" y="85025"/>
            <a:ext cx="9028300" cy="1449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800" dirty="0"/>
              <a:t>1.8. Tạo một ma trận E có kích thước là x dòng × y cột (với 0 &lt; x &lt; m, 0 &lt; y &lt; n). Hãy đếm số lần xuất hiện của E trong A.</a:t>
            </a:r>
            <a:endParaRPr lang="en-US" sz="2800" dirty="0"/>
          </a:p>
        </p:txBody>
      </p:sp>
      <p:sp>
        <p:nvSpPr>
          <p:cNvPr id="7" name="Title 6">
            <a:extLst>
              <a:ext uri="{FF2B5EF4-FFF2-40B4-BE49-F238E27FC236}">
                <a16:creationId xmlns:a16="http://schemas.microsoft.com/office/drawing/2014/main" xmlns="" id="{DCB1DBE1-3FAB-44D8-BAE3-C789A0E74932}"/>
              </a:ext>
            </a:extLst>
          </p:cNvPr>
          <p:cNvSpPr>
            <a:spLocks noGrp="1"/>
          </p:cNvSpPr>
          <p:nvPr>
            <p:ph type="ctrTitle"/>
          </p:nvPr>
        </p:nvSpPr>
        <p:spPr>
          <a:xfrm>
            <a:off x="491973" y="1749288"/>
            <a:ext cx="6804428" cy="2242268"/>
          </a:xfrm>
        </p:spPr>
        <p:txBody>
          <a:bodyPr/>
          <a:lstStyle/>
          <a:p>
            <a:r>
              <a:rPr lang="vi-VN" sz="2400" dirty="0"/>
              <a:t/>
            </a:r>
            <a:br>
              <a:rPr lang="vi-VN" sz="2400" dirty="0"/>
            </a:br>
            <a:r>
              <a:rPr lang="vi-VN" sz="2400" dirty="0"/>
              <a:t> </a:t>
            </a:r>
            <a:r>
              <a:rPr lang="vi-VN" sz="2800" dirty="0"/>
              <a:t>Ý tưởng thuật toán : </a:t>
            </a:r>
            <a:br>
              <a:rPr lang="vi-VN" sz="2800" dirty="0"/>
            </a:br>
            <a:r>
              <a:rPr lang="vi-VN" sz="2400" dirty="0"/>
              <a:t>•Tạo ma trận E với số hàng ( x ) và cột ( y ) nhập từ bàn phím ( điều kiện số dòng và cột của ma trận E phải nhỏ hơn ma trận A )  và nhập giá trị từng phần tử trong ma trận E.</a:t>
            </a:r>
            <a:br>
              <a:rPr lang="vi-VN" sz="2400" dirty="0"/>
            </a:br>
            <a:endParaRPr lang="vi-VN" sz="2400" dirty="0"/>
          </a:p>
        </p:txBody>
      </p:sp>
      <p:sp>
        <p:nvSpPr>
          <p:cNvPr id="8" name="TextBox 7">
            <a:extLst>
              <a:ext uri="{FF2B5EF4-FFF2-40B4-BE49-F238E27FC236}">
                <a16:creationId xmlns:a16="http://schemas.microsoft.com/office/drawing/2014/main" xmlns="" id="{EDA365D8-B36F-4389-9E50-6DAB2E8B765B}"/>
              </a:ext>
            </a:extLst>
          </p:cNvPr>
          <p:cNvSpPr txBox="1"/>
          <p:nvPr/>
        </p:nvSpPr>
        <p:spPr>
          <a:xfrm>
            <a:off x="491973" y="1534602"/>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9" name="Picture 8">
            <a:extLst>
              <a:ext uri="{FF2B5EF4-FFF2-40B4-BE49-F238E27FC236}">
                <a16:creationId xmlns:a16="http://schemas.microsoft.com/office/drawing/2014/main" xmlns="" id="{DEEB9DE4-CD2F-4491-8733-8D7ECC280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712" y="2120680"/>
            <a:ext cx="5314950" cy="2476500"/>
          </a:xfrm>
          <a:prstGeom prst="rect">
            <a:avLst/>
          </a:prstGeom>
        </p:spPr>
      </p:pic>
      <p:sp>
        <p:nvSpPr>
          <p:cNvPr id="10" name="Title 6">
            <a:extLst>
              <a:ext uri="{FF2B5EF4-FFF2-40B4-BE49-F238E27FC236}">
                <a16:creationId xmlns:a16="http://schemas.microsoft.com/office/drawing/2014/main" xmlns="" id="{6FD02B9E-1088-4742-9A98-AECCD4B1AB1A}"/>
              </a:ext>
            </a:extLst>
          </p:cNvPr>
          <p:cNvSpPr txBox="1">
            <a:spLocks/>
          </p:cNvSpPr>
          <p:nvPr/>
        </p:nvSpPr>
        <p:spPr>
          <a:xfrm>
            <a:off x="317045" y="1971427"/>
            <a:ext cx="6804428" cy="27750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1400"/>
              <a:t/>
            </a:r>
            <a:br>
              <a:rPr lang="vi-VN" sz="1400"/>
            </a:br>
            <a:r>
              <a:rPr lang="vi-VN" sz="1800"/>
              <a:t>•Hàm đếm số lần xuất hiện của ma trận A trong ma trận A:</a:t>
            </a:r>
            <a:br>
              <a:rPr lang="vi-VN" sz="1800"/>
            </a:br>
            <a:r>
              <a:rPr lang="vi-VN" sz="1800"/>
              <a:t>-Trong vòng lặp for ( i và j ) với điều kiện j + y – 1 &lt;  col ( của A ) và i + x – 1 &lt;  row( của A )  để kiểm tra những phần tử đầu tiên của ma trận A thõa mãn i và j trong điều kiện với phần tử đầu tiên của ma trận E. Nếu không thõa điều kiện i và j ở trên thì khi xét ma trận E sẽ nằm ngoài kích thước của ma trận A. Vd: Phần tử đầu tiên của ma trận E giống với phần tử cuối cùng của ma trận A =&gt; Không thể thực hiện vòng lặp để xét tiếp. </a:t>
            </a:r>
            <a:br>
              <a:rPr lang="vi-VN" sz="1800"/>
            </a:br>
            <a:r>
              <a:rPr lang="vi-VN" sz="1800"/>
              <a:t>-Sau khi thõa điều kiện E[0][0] = A[i][j] như trên, ta xét xuất phát từ A[i][j] với kích thước ma trận E, tương đương vị trí từng phần tử của ma trận E với từng phần tử của ma trận A. Nếu có 1 phần tử khác nhau ở vị trí đó lập tức thoát vòng lặp và ngược lại nếu tất cả phần tử được xét giống nhau. Và thực hiện tiếp vòng lặp. Đặt 1 biến đếm ( count ), khi tìm được ma trận E trong ma trận A thì biến đếm sẽ tăng 1 đơn vị. </a:t>
            </a:r>
            <a:br>
              <a:rPr lang="vi-VN" sz="1800"/>
            </a:br>
            <a:endParaRPr lang="vi-VN" sz="1800" dirty="0"/>
          </a:p>
        </p:txBody>
      </p:sp>
      <p:sp>
        <p:nvSpPr>
          <p:cNvPr id="11" name="TextBox 10">
            <a:extLst>
              <a:ext uri="{FF2B5EF4-FFF2-40B4-BE49-F238E27FC236}">
                <a16:creationId xmlns:a16="http://schemas.microsoft.com/office/drawing/2014/main" xmlns="" id="{E02FDDAB-95A1-426D-A5CF-BB87D2A04D92}"/>
              </a:ext>
            </a:extLst>
          </p:cNvPr>
          <p:cNvSpPr txBox="1"/>
          <p:nvPr/>
        </p:nvSpPr>
        <p:spPr>
          <a:xfrm>
            <a:off x="387455" y="1575804"/>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2" name="Picture 11">
            <a:extLst>
              <a:ext uri="{FF2B5EF4-FFF2-40B4-BE49-F238E27FC236}">
                <a16:creationId xmlns:a16="http://schemas.microsoft.com/office/drawing/2014/main" xmlns="" id="{6B89601B-5959-4CB2-9BCF-F02F81F0A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991" y="2140226"/>
            <a:ext cx="5617228" cy="2387600"/>
          </a:xfrm>
          <a:prstGeom prst="rect">
            <a:avLst/>
          </a:prstGeom>
        </p:spPr>
      </p:pic>
      <p:sp>
        <p:nvSpPr>
          <p:cNvPr id="13" name="Title 6">
            <a:extLst>
              <a:ext uri="{FF2B5EF4-FFF2-40B4-BE49-F238E27FC236}">
                <a16:creationId xmlns:a16="http://schemas.microsoft.com/office/drawing/2014/main" xmlns="" id="{8C5400A8-C151-4428-B8D3-2714C2BD4D4B}"/>
              </a:ext>
            </a:extLst>
          </p:cNvPr>
          <p:cNvSpPr txBox="1">
            <a:spLocks/>
          </p:cNvSpPr>
          <p:nvPr/>
        </p:nvSpPr>
        <p:spPr>
          <a:xfrm>
            <a:off x="518722" y="2131522"/>
            <a:ext cx="6804428" cy="9541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1400"/>
              <a:t/>
            </a:r>
            <a:br>
              <a:rPr lang="vi-VN" sz="1400"/>
            </a:br>
            <a:r>
              <a:rPr lang="vi-VN" sz="1800"/>
              <a:t>-</a:t>
            </a:r>
            <a:r>
              <a:rPr lang="en-US" sz="1800"/>
              <a:t> </a:t>
            </a:r>
            <a:r>
              <a:rPr lang="vi-VN" sz="1800"/>
              <a:t>Trả về giá trị biến đếm (count ) khi hoàn thành xong vòng lặp ta sẽ thu được kết quả cuối cùng số lần xuất hiện của E trong A.</a:t>
            </a:r>
            <a:endParaRPr lang="vi-VN" sz="1800" dirty="0"/>
          </a:p>
        </p:txBody>
      </p:sp>
      <p:sp>
        <p:nvSpPr>
          <p:cNvPr id="14" name="TextBox 13">
            <a:extLst>
              <a:ext uri="{FF2B5EF4-FFF2-40B4-BE49-F238E27FC236}">
                <a16:creationId xmlns:a16="http://schemas.microsoft.com/office/drawing/2014/main" xmlns="" id="{59A4ECDC-0095-44E6-AC04-2CA771792B0A}"/>
              </a:ext>
            </a:extLst>
          </p:cNvPr>
          <p:cNvSpPr txBox="1"/>
          <p:nvPr/>
        </p:nvSpPr>
        <p:spPr>
          <a:xfrm>
            <a:off x="387455" y="159746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5" name="Picture 14">
            <a:extLst>
              <a:ext uri="{FF2B5EF4-FFF2-40B4-BE49-F238E27FC236}">
                <a16:creationId xmlns:a16="http://schemas.microsoft.com/office/drawing/2014/main" xmlns="" id="{5ACFCD9A-DAE5-4187-A9D4-69509C28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368" y="2557505"/>
            <a:ext cx="5175250" cy="1416050"/>
          </a:xfrm>
          <a:prstGeom prst="rect">
            <a:avLst/>
          </a:prstGeom>
        </p:spPr>
      </p:pic>
      <p:sp>
        <p:nvSpPr>
          <p:cNvPr id="16" name="TextBox 15">
            <a:extLst>
              <a:ext uri="{FF2B5EF4-FFF2-40B4-BE49-F238E27FC236}">
                <a16:creationId xmlns:a16="http://schemas.microsoft.com/office/drawing/2014/main" xmlns="" id="{C7908D20-01A9-4F33-81C4-80683B992D37}"/>
              </a:ext>
            </a:extLst>
          </p:cNvPr>
          <p:cNvSpPr txBox="1"/>
          <p:nvPr/>
        </p:nvSpPr>
        <p:spPr>
          <a:xfrm>
            <a:off x="387455" y="1537192"/>
            <a:ext cx="2077484" cy="646331"/>
          </a:xfrm>
          <a:prstGeom prst="rect">
            <a:avLst/>
          </a:prstGeom>
          <a:noFill/>
        </p:spPr>
        <p:txBody>
          <a:bodyPr wrap="square" rtlCol="0">
            <a:spAutoFit/>
          </a:bodyPr>
          <a:lstStyle/>
          <a:p>
            <a:r>
              <a:rPr lang="en-US" sz="3600" dirty="0">
                <a:solidFill>
                  <a:schemeClr val="accent1">
                    <a:lumMod val="90000"/>
                  </a:schemeClr>
                </a:solidFill>
                <a:latin typeface="Oswald" panose="00000500000000000000" pitchFamily="2" charset="0"/>
              </a:rPr>
              <a:t>KẾT QUẢ</a:t>
            </a:r>
          </a:p>
        </p:txBody>
      </p:sp>
      <p:pic>
        <p:nvPicPr>
          <p:cNvPr id="18" name="Picture 17">
            <a:extLst>
              <a:ext uri="{FF2B5EF4-FFF2-40B4-BE49-F238E27FC236}">
                <a16:creationId xmlns:a16="http://schemas.microsoft.com/office/drawing/2014/main" xmlns="" id="{6B54C199-21A7-4A06-8B3D-28A0177F9D19}"/>
              </a:ext>
            </a:extLst>
          </p:cNvPr>
          <p:cNvPicPr>
            <a:picLocks noChangeAspect="1"/>
          </p:cNvPicPr>
          <p:nvPr/>
        </p:nvPicPr>
        <p:blipFill>
          <a:blip r:embed="rId5"/>
          <a:stretch>
            <a:fillRect/>
          </a:stretch>
        </p:blipFill>
        <p:spPr>
          <a:xfrm>
            <a:off x="1690018" y="2282022"/>
            <a:ext cx="5131064" cy="2578233"/>
          </a:xfrm>
          <a:prstGeom prst="rect">
            <a:avLst/>
          </a:prstGeom>
        </p:spPr>
      </p:pic>
    </p:spTree>
    <p:extLst>
      <p:ext uri="{BB962C8B-B14F-4D97-AF65-F5344CB8AC3E}">
        <p14:creationId xmlns:p14="http://schemas.microsoft.com/office/powerpoint/2010/main" val="279027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nodeType="clickEffect">
                                  <p:stCondLst>
                                    <p:cond delay="0"/>
                                  </p:stCondLst>
                                  <p:childTnLst>
                                    <p:animEffect transition="out" filter="wipe(down)">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6" presetClass="exit" presetSubtype="32" fill="hold" grpId="1" nodeType="clickEffect">
                                  <p:stCondLst>
                                    <p:cond delay="0"/>
                                  </p:stCondLst>
                                  <p:childTnLst>
                                    <p:animEffect transition="out" filter="circle(out)">
                                      <p:cBhvr>
                                        <p:cTn id="30" dur="2000"/>
                                        <p:tgtEl>
                                          <p:spTgt spid="8"/>
                                        </p:tgtEl>
                                      </p:cBhvr>
                                    </p:animEffect>
                                    <p:set>
                                      <p:cBhvr>
                                        <p:cTn id="31" dur="1" fill="hold">
                                          <p:stCondLst>
                                            <p:cond delay="19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1000" fill="hold"/>
                                        <p:tgtEl>
                                          <p:spTgt spid="12"/>
                                        </p:tgtEl>
                                        <p:attrNameLst>
                                          <p:attrName>ppt_w</p:attrName>
                                        </p:attrNameLst>
                                      </p:cBhvr>
                                      <p:tavLst>
                                        <p:tav tm="0">
                                          <p:val>
                                            <p:fltVal val="0"/>
                                          </p:val>
                                        </p:tav>
                                        <p:tav tm="100000">
                                          <p:val>
                                            <p:strVal val="#ppt_w"/>
                                          </p:val>
                                        </p:tav>
                                      </p:tavLst>
                                    </p:anim>
                                    <p:anim calcmode="lin" valueType="num">
                                      <p:cBhvr>
                                        <p:cTn id="51" dur="1000" fill="hold"/>
                                        <p:tgtEl>
                                          <p:spTgt spid="12"/>
                                        </p:tgtEl>
                                        <p:attrNameLst>
                                          <p:attrName>ppt_h</p:attrName>
                                        </p:attrNameLst>
                                      </p:cBhvr>
                                      <p:tavLst>
                                        <p:tav tm="0">
                                          <p:val>
                                            <p:fltVal val="0"/>
                                          </p:val>
                                        </p:tav>
                                        <p:tav tm="100000">
                                          <p:val>
                                            <p:strVal val="#ppt_h"/>
                                          </p:val>
                                        </p:tav>
                                      </p:tavLst>
                                    </p:anim>
                                    <p:anim calcmode="lin" valueType="num">
                                      <p:cBhvr>
                                        <p:cTn id="52" dur="1000" fill="hold"/>
                                        <p:tgtEl>
                                          <p:spTgt spid="12"/>
                                        </p:tgtEl>
                                        <p:attrNameLst>
                                          <p:attrName>style.rotation</p:attrName>
                                        </p:attrNameLst>
                                      </p:cBhvr>
                                      <p:tavLst>
                                        <p:tav tm="0">
                                          <p:val>
                                            <p:fltVal val="90"/>
                                          </p:val>
                                        </p:tav>
                                        <p:tav tm="100000">
                                          <p:val>
                                            <p:fltVal val="0"/>
                                          </p:val>
                                        </p:tav>
                                      </p:tavLst>
                                    </p:anim>
                                    <p:animEffect transition="in" filter="fade">
                                      <p:cBhvr>
                                        <p:cTn id="53" dur="10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xit" presetSubtype="0" fill="hold" nodeType="clickEffect">
                                  <p:stCondLst>
                                    <p:cond delay="0"/>
                                  </p:stCondLst>
                                  <p:childTnLst>
                                    <p:animEffect transition="out" filter="fade">
                                      <p:cBhvr>
                                        <p:cTn id="57" dur="1000"/>
                                        <p:tgtEl>
                                          <p:spTgt spid="12"/>
                                        </p:tgtEl>
                                      </p:cBhvr>
                                    </p:animEffect>
                                    <p:anim calcmode="lin" valueType="num">
                                      <p:cBhvr>
                                        <p:cTn id="58" dur="1000"/>
                                        <p:tgtEl>
                                          <p:spTgt spid="12"/>
                                        </p:tgtEl>
                                        <p:attrNameLst>
                                          <p:attrName>ppt_x</p:attrName>
                                        </p:attrNameLst>
                                      </p:cBhvr>
                                      <p:tavLst>
                                        <p:tav tm="0">
                                          <p:val>
                                            <p:strVal val="ppt_x"/>
                                          </p:val>
                                        </p:tav>
                                        <p:tav tm="100000">
                                          <p:val>
                                            <p:strVal val="ppt_x"/>
                                          </p:val>
                                        </p:tav>
                                      </p:tavLst>
                                    </p:anim>
                                    <p:anim calcmode="lin" valueType="num">
                                      <p:cBhvr>
                                        <p:cTn id="59" dur="1000"/>
                                        <p:tgtEl>
                                          <p:spTgt spid="12"/>
                                        </p:tgtEl>
                                        <p:attrNameLst>
                                          <p:attrName>ppt_y</p:attrName>
                                        </p:attrNameLst>
                                      </p:cBhvr>
                                      <p:tavLst>
                                        <p:tav tm="0">
                                          <p:val>
                                            <p:strVal val="ppt_y"/>
                                          </p:val>
                                        </p:tav>
                                        <p:tav tm="100000">
                                          <p:val>
                                            <p:strVal val="ppt_y+.1"/>
                                          </p:val>
                                        </p:tav>
                                      </p:tavLst>
                                    </p:anim>
                                    <p:set>
                                      <p:cBhvr>
                                        <p:cTn id="60" dur="1" fill="hold">
                                          <p:stCondLst>
                                            <p:cond delay="999"/>
                                          </p:stCondLst>
                                        </p:cTn>
                                        <p:tgtEl>
                                          <p:spTgt spid="1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grpId="1" nodeType="clickEffect">
                                  <p:stCondLst>
                                    <p:cond delay="0"/>
                                  </p:stCondLst>
                                  <p:childTnLst>
                                    <p:animEffect transition="out" filter="wipe(down)">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heel(1)">
                                      <p:cBhvr>
                                        <p:cTn id="70" dur="20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13"/>
                                        </p:tgtEl>
                                      </p:cBhvr>
                                    </p:animEffect>
                                    <p:set>
                                      <p:cBhvr>
                                        <p:cTn id="75" dur="1" fill="hold">
                                          <p:stCondLst>
                                            <p:cond delay="499"/>
                                          </p:stCondLst>
                                        </p:cTn>
                                        <p:tgtEl>
                                          <p:spTgt spid="1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nodeType="click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barn(inVertical)">
                                      <p:cBhvr>
                                        <p:cTn id="84" dur="500"/>
                                        <p:tgtEl>
                                          <p:spTgt spid="15"/>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xit" presetSubtype="0" fill="hold" nodeType="clickEffect">
                                  <p:stCondLst>
                                    <p:cond delay="0"/>
                                  </p:stCondLst>
                                  <p:childTnLst>
                                    <p:animEffect transition="out" filter="fade">
                                      <p:cBhvr>
                                        <p:cTn id="88" dur="2000"/>
                                        <p:tgtEl>
                                          <p:spTgt spid="15"/>
                                        </p:tgtEl>
                                      </p:cBhvr>
                                    </p:animEffect>
                                    <p:anim calcmode="lin" valueType="num">
                                      <p:cBhvr>
                                        <p:cTn id="89" dur="2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90" dur="2000"/>
                                        <p:tgtEl>
                                          <p:spTgt spid="15"/>
                                        </p:tgtEl>
                                        <p:attrNameLst>
                                          <p:attrName>ppt_h</p:attrName>
                                        </p:attrNameLst>
                                      </p:cBhvr>
                                      <p:tavLst>
                                        <p:tav tm="0">
                                          <p:val>
                                            <p:strVal val="ppt_h"/>
                                          </p:val>
                                        </p:tav>
                                        <p:tav tm="100000">
                                          <p:val>
                                            <p:strVal val="ppt_h"/>
                                          </p:val>
                                        </p:tav>
                                      </p:tavLst>
                                    </p:anim>
                                    <p:set>
                                      <p:cBhvr>
                                        <p:cTn id="91" dur="1" fill="hold">
                                          <p:stCondLst>
                                            <p:cond delay="1999"/>
                                          </p:stCondLst>
                                        </p:cTn>
                                        <p:tgtEl>
                                          <p:spTgt spid="15"/>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1" presetClass="exit" presetSubtype="1" fill="hold" grpId="1" nodeType="clickEffect">
                                  <p:stCondLst>
                                    <p:cond delay="0"/>
                                  </p:stCondLst>
                                  <p:childTnLst>
                                    <p:animEffect transition="out" filter="wheel(1)">
                                      <p:cBhvr>
                                        <p:cTn id="95" dur="2000"/>
                                        <p:tgtEl>
                                          <p:spTgt spid="14"/>
                                        </p:tgtEl>
                                      </p:cBhvr>
                                    </p:animEffect>
                                    <p:set>
                                      <p:cBhvr>
                                        <p:cTn id="96" dur="1" fill="hold">
                                          <p:stCondLst>
                                            <p:cond delay="1999"/>
                                          </p:stCondLst>
                                        </p:cTn>
                                        <p:tgtEl>
                                          <p:spTgt spid="1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barn(inVertical)">
                                      <p:cBhvr>
                                        <p:cTn id="101" dur="500"/>
                                        <p:tgtEl>
                                          <p:spTgt spid="16"/>
                                        </p:tgtEl>
                                      </p:cBhvr>
                                    </p:animEffect>
                                  </p:childTnLst>
                                </p:cTn>
                              </p:par>
                            </p:childTnLst>
                          </p:cTn>
                        </p:par>
                      </p:childTnLst>
                    </p:cTn>
                  </p:par>
                  <p:par>
                    <p:cTn id="102" fill="hold">
                      <p:stCondLst>
                        <p:cond delay="indefinite"/>
                      </p:stCondLst>
                      <p:childTnLst>
                        <p:par>
                          <p:cTn id="103" fill="hold">
                            <p:stCondLst>
                              <p:cond delay="0"/>
                            </p:stCondLst>
                            <p:childTnLst>
                              <p:par>
                                <p:cTn id="104" presetID="26" presetClass="entr" presetSubtype="0" fill="hold" nodeType="click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wipe(down)">
                                      <p:cBhvr>
                                        <p:cTn id="106" dur="580">
                                          <p:stCondLst>
                                            <p:cond delay="0"/>
                                          </p:stCondLst>
                                        </p:cTn>
                                        <p:tgtEl>
                                          <p:spTgt spid="18"/>
                                        </p:tgtEl>
                                      </p:cBhvr>
                                    </p:animEffect>
                                    <p:anim calcmode="lin" valueType="num">
                                      <p:cBhvr>
                                        <p:cTn id="107"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12" dur="26">
                                          <p:stCondLst>
                                            <p:cond delay="650"/>
                                          </p:stCondLst>
                                        </p:cTn>
                                        <p:tgtEl>
                                          <p:spTgt spid="18"/>
                                        </p:tgtEl>
                                      </p:cBhvr>
                                      <p:to x="100000" y="60000"/>
                                    </p:animScale>
                                    <p:animScale>
                                      <p:cBhvr>
                                        <p:cTn id="113" dur="166" decel="50000">
                                          <p:stCondLst>
                                            <p:cond delay="676"/>
                                          </p:stCondLst>
                                        </p:cTn>
                                        <p:tgtEl>
                                          <p:spTgt spid="18"/>
                                        </p:tgtEl>
                                      </p:cBhvr>
                                      <p:to x="100000" y="100000"/>
                                    </p:animScale>
                                    <p:animScale>
                                      <p:cBhvr>
                                        <p:cTn id="114" dur="26">
                                          <p:stCondLst>
                                            <p:cond delay="1312"/>
                                          </p:stCondLst>
                                        </p:cTn>
                                        <p:tgtEl>
                                          <p:spTgt spid="18"/>
                                        </p:tgtEl>
                                      </p:cBhvr>
                                      <p:to x="100000" y="80000"/>
                                    </p:animScale>
                                    <p:animScale>
                                      <p:cBhvr>
                                        <p:cTn id="115" dur="166" decel="50000">
                                          <p:stCondLst>
                                            <p:cond delay="1338"/>
                                          </p:stCondLst>
                                        </p:cTn>
                                        <p:tgtEl>
                                          <p:spTgt spid="18"/>
                                        </p:tgtEl>
                                      </p:cBhvr>
                                      <p:to x="100000" y="100000"/>
                                    </p:animScale>
                                    <p:animScale>
                                      <p:cBhvr>
                                        <p:cTn id="116" dur="26">
                                          <p:stCondLst>
                                            <p:cond delay="1642"/>
                                          </p:stCondLst>
                                        </p:cTn>
                                        <p:tgtEl>
                                          <p:spTgt spid="18"/>
                                        </p:tgtEl>
                                      </p:cBhvr>
                                      <p:to x="100000" y="90000"/>
                                    </p:animScale>
                                    <p:animScale>
                                      <p:cBhvr>
                                        <p:cTn id="117" dur="166" decel="50000">
                                          <p:stCondLst>
                                            <p:cond delay="1668"/>
                                          </p:stCondLst>
                                        </p:cTn>
                                        <p:tgtEl>
                                          <p:spTgt spid="18"/>
                                        </p:tgtEl>
                                      </p:cBhvr>
                                      <p:to x="100000" y="100000"/>
                                    </p:animScale>
                                    <p:animScale>
                                      <p:cBhvr>
                                        <p:cTn id="118" dur="26">
                                          <p:stCondLst>
                                            <p:cond delay="1808"/>
                                          </p:stCondLst>
                                        </p:cTn>
                                        <p:tgtEl>
                                          <p:spTgt spid="18"/>
                                        </p:tgtEl>
                                      </p:cBhvr>
                                      <p:to x="100000" y="95000"/>
                                    </p:animScale>
                                    <p:animScale>
                                      <p:cBhvr>
                                        <p:cTn id="119"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p:bldP spid="10" grpId="1"/>
      <p:bldP spid="11" grpId="0"/>
      <p:bldP spid="11" grpId="1"/>
      <p:bldP spid="13" grpId="0"/>
      <p:bldP spid="13" grpId="1"/>
      <p:bldP spid="14" grpId="0"/>
      <p:bldP spid="14" grpId="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4">
            <a:extLst>
              <a:ext uri="{FF2B5EF4-FFF2-40B4-BE49-F238E27FC236}">
                <a16:creationId xmlns:a16="http://schemas.microsoft.com/office/drawing/2014/main" xmlns="" id="{2F6D7F13-2F3A-4229-A395-743CBAABC227}"/>
              </a:ext>
            </a:extLst>
          </p:cNvPr>
          <p:cNvSpPr txBox="1">
            <a:spLocks/>
          </p:cNvSpPr>
          <p:nvPr/>
        </p:nvSpPr>
        <p:spPr>
          <a:xfrm>
            <a:off x="-67180" y="198782"/>
            <a:ext cx="9028300" cy="14893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800" dirty="0">
                <a:solidFill>
                  <a:schemeClr val="accent6">
                    <a:lumMod val="40000"/>
                    <a:lumOff val="60000"/>
                  </a:schemeClr>
                </a:solidFill>
              </a:rPr>
              <a:t>1.9. Từ A đã cho hãy tạo và xuất ra một ma trận F được dịch phải xoay vòng các cột theo trục đứng với chiều từ trái sang phải k lần (k &gt; 0 được nhập từ bàn phím).</a:t>
            </a:r>
            <a:endParaRPr lang="en-US" sz="2800" dirty="0">
              <a:solidFill>
                <a:schemeClr val="accent6">
                  <a:lumMod val="40000"/>
                  <a:lumOff val="60000"/>
                </a:schemeClr>
              </a:solidFill>
            </a:endParaRPr>
          </a:p>
        </p:txBody>
      </p:sp>
      <p:sp>
        <p:nvSpPr>
          <p:cNvPr id="6" name="Title 6">
            <a:extLst>
              <a:ext uri="{FF2B5EF4-FFF2-40B4-BE49-F238E27FC236}">
                <a16:creationId xmlns:a16="http://schemas.microsoft.com/office/drawing/2014/main" xmlns="" id="{EE8BA542-C4A2-4E0C-839C-D69E7E65FD19}"/>
              </a:ext>
            </a:extLst>
          </p:cNvPr>
          <p:cNvSpPr txBox="1">
            <a:spLocks/>
          </p:cNvSpPr>
          <p:nvPr/>
        </p:nvSpPr>
        <p:spPr>
          <a:xfrm>
            <a:off x="476071" y="1378014"/>
            <a:ext cx="7475234" cy="34722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dirty="0">
                <a:solidFill>
                  <a:schemeClr val="tx1">
                    <a:lumMod val="90000"/>
                  </a:schemeClr>
                </a:solidFill>
                <a:latin typeface="Oswald" panose="00000500000000000000" pitchFamily="2" charset="0"/>
              </a:rPr>
              <a:t/>
            </a:r>
            <a:br>
              <a:rPr lang="vi-VN" sz="1800" dirty="0">
                <a:solidFill>
                  <a:schemeClr val="tx1">
                    <a:lumMod val="90000"/>
                  </a:schemeClr>
                </a:solidFill>
                <a:latin typeface="Oswald" panose="00000500000000000000" pitchFamily="2" charset="0"/>
              </a:rPr>
            </a:br>
            <a:r>
              <a:rPr lang="vi-VN" sz="1800" dirty="0">
                <a:solidFill>
                  <a:schemeClr val="tx1">
                    <a:lumMod val="90000"/>
                  </a:schemeClr>
                </a:solidFill>
                <a:latin typeface="Oswald" panose="00000500000000000000" pitchFamily="2" charset="0"/>
              </a:rPr>
              <a:t>Ý tưởng thuật toán :</a:t>
            </a:r>
          </a:p>
          <a:p>
            <a:r>
              <a:rPr lang="vi-VN" sz="1800" dirty="0">
                <a:solidFill>
                  <a:schemeClr val="tx1">
                    <a:lumMod val="90000"/>
                  </a:schemeClr>
                </a:solidFill>
                <a:latin typeface="Oswald" panose="00000500000000000000" pitchFamily="2" charset="0"/>
              </a:rPr>
              <a:t>•	Từ ma trận A, tạo 1 ma trận F.</a:t>
            </a:r>
          </a:p>
          <a:p>
            <a:r>
              <a:rPr lang="vi-VN" sz="1800" dirty="0">
                <a:solidFill>
                  <a:schemeClr val="tx1">
                    <a:lumMod val="90000"/>
                  </a:schemeClr>
                </a:solidFill>
                <a:latin typeface="Oswald" panose="00000500000000000000" pitchFamily="2" charset="0"/>
              </a:rPr>
              <a:t>•	Nếu k được nhập từ bàn phím lớn hơn 0 : </a:t>
            </a:r>
          </a:p>
          <a:p>
            <a:r>
              <a:rPr lang="vi-VN" sz="1800" dirty="0">
                <a:solidFill>
                  <a:schemeClr val="tx1">
                    <a:lumMod val="90000"/>
                  </a:schemeClr>
                </a:solidFill>
                <a:latin typeface="Oswald" panose="00000500000000000000" pitchFamily="2" charset="0"/>
              </a:rPr>
              <a:t>+ Tạo hàm lồng for với biến i xuất phát từ 0 và j xuất phát từ số dư của k/col(Vì khi k &gt; col mà k chia hết cho col =&gt; Ma trận xoay đúng 1 vòng và ma trận F = ma trận A, tương tự những số dư sau và các số dư sẽ không thể lớn hơn Col được ). Tạo thêm 1 biến bên ngoài z = 0 ( đặt tại hàm for của biến i thêm z = 0 để mỗi khi thực hiện xong vòng lặp của j thì z được trả về giá trị 0 để xét tiếp)  và cho tăng dần trong hàm for để thực hiện đổi chỗ từ vị trí này của ma trận A sẽ là vị trí mới trong ma trận F.</a:t>
            </a:r>
          </a:p>
          <a:p>
            <a:r>
              <a:rPr lang="vi-VN" sz="1800" dirty="0">
                <a:solidFill>
                  <a:schemeClr val="tx1">
                    <a:lumMod val="90000"/>
                  </a:schemeClr>
                </a:solidFill>
                <a:latin typeface="Oswald" panose="00000500000000000000" pitchFamily="2" charset="0"/>
              </a:rPr>
              <a:t>•	Nếu k được nhập từ bàn phím nhỏ hơn 0 : Xuất thông báo không thể tạo ma trận.</a:t>
            </a:r>
          </a:p>
          <a:p>
            <a:endParaRPr lang="vi-VN" sz="1800" dirty="0">
              <a:solidFill>
                <a:schemeClr val="tx1">
                  <a:lumMod val="90000"/>
                </a:schemeClr>
              </a:solidFill>
              <a:latin typeface="Oswald" panose="00000500000000000000" pitchFamily="2" charset="0"/>
            </a:endParaRPr>
          </a:p>
        </p:txBody>
      </p:sp>
      <p:sp>
        <p:nvSpPr>
          <p:cNvPr id="7" name="TextBox 6">
            <a:extLst>
              <a:ext uri="{FF2B5EF4-FFF2-40B4-BE49-F238E27FC236}">
                <a16:creationId xmlns:a16="http://schemas.microsoft.com/office/drawing/2014/main" xmlns="" id="{19A623F5-27F9-4F46-9A71-6FEB092F9D6C}"/>
              </a:ext>
            </a:extLst>
          </p:cNvPr>
          <p:cNvSpPr txBox="1"/>
          <p:nvPr/>
        </p:nvSpPr>
        <p:spPr>
          <a:xfrm>
            <a:off x="271792" y="1527269"/>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8" name="Picture 7">
            <a:extLst>
              <a:ext uri="{FF2B5EF4-FFF2-40B4-BE49-F238E27FC236}">
                <a16:creationId xmlns:a16="http://schemas.microsoft.com/office/drawing/2014/main" xmlns="" id="{36E893F7-AAC0-4919-99E0-B564367F6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0193" y="2073348"/>
            <a:ext cx="5126990" cy="2787650"/>
          </a:xfrm>
          <a:prstGeom prst="rect">
            <a:avLst/>
          </a:prstGeom>
          <a:noFill/>
        </p:spPr>
      </p:pic>
      <p:sp>
        <p:nvSpPr>
          <p:cNvPr id="9" name="TextBox 8">
            <a:extLst>
              <a:ext uri="{FF2B5EF4-FFF2-40B4-BE49-F238E27FC236}">
                <a16:creationId xmlns:a16="http://schemas.microsoft.com/office/drawing/2014/main" xmlns="" id="{842FF7FB-CDAD-45C4-B2EE-EF3A13121D53}"/>
              </a:ext>
            </a:extLst>
          </p:cNvPr>
          <p:cNvSpPr txBox="1"/>
          <p:nvPr/>
        </p:nvSpPr>
        <p:spPr>
          <a:xfrm>
            <a:off x="271792" y="1643870"/>
            <a:ext cx="2077484" cy="646331"/>
          </a:xfrm>
          <a:prstGeom prst="rect">
            <a:avLst/>
          </a:prstGeom>
          <a:noFill/>
        </p:spPr>
        <p:txBody>
          <a:bodyPr wrap="square" rtlCol="0">
            <a:spAutoFit/>
          </a:bodyPr>
          <a:lstStyle/>
          <a:p>
            <a:r>
              <a:rPr lang="en-US" sz="3600" dirty="0">
                <a:solidFill>
                  <a:schemeClr val="accent1">
                    <a:lumMod val="90000"/>
                  </a:schemeClr>
                </a:solidFill>
                <a:latin typeface="Oswald" panose="00000500000000000000" pitchFamily="2" charset="0"/>
              </a:rPr>
              <a:t>KẾT QUẢ</a:t>
            </a:r>
          </a:p>
        </p:txBody>
      </p:sp>
      <p:pic>
        <p:nvPicPr>
          <p:cNvPr id="11" name="Picture 10">
            <a:extLst>
              <a:ext uri="{FF2B5EF4-FFF2-40B4-BE49-F238E27FC236}">
                <a16:creationId xmlns:a16="http://schemas.microsoft.com/office/drawing/2014/main" xmlns="" id="{09A857AC-1A5B-4F5B-BEEE-5DAAACB62308}"/>
              </a:ext>
            </a:extLst>
          </p:cNvPr>
          <p:cNvPicPr>
            <a:picLocks noChangeAspect="1"/>
          </p:cNvPicPr>
          <p:nvPr/>
        </p:nvPicPr>
        <p:blipFill>
          <a:blip r:embed="rId3"/>
          <a:stretch>
            <a:fillRect/>
          </a:stretch>
        </p:blipFill>
        <p:spPr>
          <a:xfrm>
            <a:off x="2262486" y="2352269"/>
            <a:ext cx="4102311" cy="2406774"/>
          </a:xfrm>
          <a:prstGeom prst="rect">
            <a:avLst/>
          </a:prstGeom>
        </p:spPr>
      </p:pic>
    </p:spTree>
    <p:extLst>
      <p:ext uri="{BB962C8B-B14F-4D97-AF65-F5344CB8AC3E}">
        <p14:creationId xmlns:p14="http://schemas.microsoft.com/office/powerpoint/2010/main" val="117650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down)">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nodeType="clickEffect">
                                  <p:stCondLst>
                                    <p:cond delay="0"/>
                                  </p:stCondLst>
                                  <p:childTnLst>
                                    <p:animEffect transition="out" filter="randombar(horizont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grpId="0" nodeType="clickEffect">
                                  <p:stCondLst>
                                    <p:cond delay="0"/>
                                  </p:stCondLst>
                                  <p:childTnLst>
                                    <p:animEffect transition="out" filter="randombar(horizontal)">
                                      <p:cBhvr>
                                        <p:cTn id="31" dur="500"/>
                                        <p:tgtEl>
                                          <p:spTgt spid="7">
                                            <p:txEl>
                                              <p:pRg st="0" end="0"/>
                                            </p:txEl>
                                          </p:spTgt>
                                        </p:tgtEl>
                                      </p:cBhvr>
                                    </p:animEffect>
                                    <p:set>
                                      <p:cBhvr>
                                        <p:cTn id="32"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build="allAtOnce"/>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423"/>
        <p:cNvGrpSpPr/>
        <p:nvPr/>
      </p:nvGrpSpPr>
      <p:grpSpPr>
        <a:xfrm>
          <a:off x="0" y="0"/>
          <a:ext cx="0" cy="0"/>
          <a:chOff x="0" y="0"/>
          <a:chExt cx="0" cy="0"/>
        </a:xfrm>
      </p:grpSpPr>
      <p:sp>
        <p:nvSpPr>
          <p:cNvPr id="2" name="Title 3">
            <a:extLst>
              <a:ext uri="{FF2B5EF4-FFF2-40B4-BE49-F238E27FC236}">
                <a16:creationId xmlns:a16="http://schemas.microsoft.com/office/drawing/2014/main" xmlns="" id="{5CCCDCF9-CC36-4B4E-9F43-4CADB1D8E8A7}"/>
              </a:ext>
            </a:extLst>
          </p:cNvPr>
          <p:cNvSpPr txBox="1">
            <a:spLocks/>
          </p:cNvSpPr>
          <p:nvPr/>
        </p:nvSpPr>
        <p:spPr>
          <a:xfrm>
            <a:off x="82773" y="477295"/>
            <a:ext cx="7767118" cy="40462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400" dirty="0"/>
          </a:p>
        </p:txBody>
      </p:sp>
      <p:sp>
        <p:nvSpPr>
          <p:cNvPr id="9" name="Subtitle 4">
            <a:extLst>
              <a:ext uri="{FF2B5EF4-FFF2-40B4-BE49-F238E27FC236}">
                <a16:creationId xmlns:a16="http://schemas.microsoft.com/office/drawing/2014/main" xmlns="" id="{D669F3CA-AF9F-496E-9590-1FA32E316CD7}"/>
              </a:ext>
            </a:extLst>
          </p:cNvPr>
          <p:cNvSpPr txBox="1">
            <a:spLocks/>
          </p:cNvSpPr>
          <p:nvPr/>
        </p:nvSpPr>
        <p:spPr>
          <a:xfrm>
            <a:off x="-116010" y="71032"/>
            <a:ext cx="8886298" cy="109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800" dirty="0"/>
              <a:t>1.10. Từ A đã cho hãy tạo và xuất ra một ma trận I được xoắn ốc giảm dần ngược chiều kim đồng hồ.</a:t>
            </a:r>
            <a:endParaRPr lang="en-US" sz="2800" dirty="0"/>
          </a:p>
        </p:txBody>
      </p:sp>
      <p:sp>
        <p:nvSpPr>
          <p:cNvPr id="10" name="Title 6">
            <a:extLst>
              <a:ext uri="{FF2B5EF4-FFF2-40B4-BE49-F238E27FC236}">
                <a16:creationId xmlns:a16="http://schemas.microsoft.com/office/drawing/2014/main" xmlns="" id="{E29ACB22-3424-48D1-9606-126C84269A95}"/>
              </a:ext>
            </a:extLst>
          </p:cNvPr>
          <p:cNvSpPr txBox="1">
            <a:spLocks/>
          </p:cNvSpPr>
          <p:nvPr/>
        </p:nvSpPr>
        <p:spPr>
          <a:xfrm>
            <a:off x="397141" y="1375208"/>
            <a:ext cx="6804428" cy="1470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vi-VN" sz="1400" dirty="0"/>
              <a:t/>
            </a:r>
            <a:br>
              <a:rPr lang="vi-VN" sz="1400" dirty="0"/>
            </a:br>
            <a:r>
              <a:rPr lang="vi-VN" sz="1800" dirty="0"/>
              <a:t>Ý tưởng thuật toán :</a:t>
            </a:r>
            <a:br>
              <a:rPr lang="vi-VN" sz="1800" dirty="0"/>
            </a:br>
            <a:r>
              <a:rPr lang="vi-VN" sz="1800" dirty="0"/>
              <a:t>•Khởi tạo hàm sắp xếp mảng 1 chiều giảm dần : Cho vòng lặp for kiểm tra các phần tử của mảng A nếu phần tử A[i] &gt; A[j] thì đổi chỗ A[i] và A[j] bằng hàm swap.</a:t>
            </a:r>
            <a:br>
              <a:rPr lang="vi-VN" sz="1800" dirty="0"/>
            </a:br>
            <a:endParaRPr lang="vi-VN" sz="1800" dirty="0"/>
          </a:p>
        </p:txBody>
      </p:sp>
      <p:sp>
        <p:nvSpPr>
          <p:cNvPr id="5" name="TextBox 4">
            <a:extLst>
              <a:ext uri="{FF2B5EF4-FFF2-40B4-BE49-F238E27FC236}">
                <a16:creationId xmlns:a16="http://schemas.microsoft.com/office/drawing/2014/main" xmlns="" id="{6AE2FE34-10E2-43C9-BBC2-8A61D0593388}"/>
              </a:ext>
            </a:extLst>
          </p:cNvPr>
          <p:cNvSpPr txBox="1"/>
          <p:nvPr/>
        </p:nvSpPr>
        <p:spPr>
          <a:xfrm>
            <a:off x="397141" y="1375208"/>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a:extLst>
              <a:ext uri="{FF2B5EF4-FFF2-40B4-BE49-F238E27FC236}">
                <a16:creationId xmlns:a16="http://schemas.microsoft.com/office/drawing/2014/main" xmlns="" id="{C9715AAE-4BC6-4155-8534-C9AAD8466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91" y="2198661"/>
            <a:ext cx="5010150" cy="1924050"/>
          </a:xfrm>
          <a:prstGeom prst="rect">
            <a:avLst/>
          </a:prstGeom>
        </p:spPr>
      </p:pic>
      <p:sp>
        <p:nvSpPr>
          <p:cNvPr id="7" name="Title 6">
            <a:extLst>
              <a:ext uri="{FF2B5EF4-FFF2-40B4-BE49-F238E27FC236}">
                <a16:creationId xmlns:a16="http://schemas.microsoft.com/office/drawing/2014/main" xmlns="" id="{DD0A251C-2F02-4EA1-A883-CBA6543A04A9}"/>
              </a:ext>
            </a:extLst>
          </p:cNvPr>
          <p:cNvSpPr txBox="1">
            <a:spLocks/>
          </p:cNvSpPr>
          <p:nvPr/>
        </p:nvSpPr>
        <p:spPr>
          <a:xfrm>
            <a:off x="296223" y="1368046"/>
            <a:ext cx="6804428" cy="24074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vi-VN" sz="1400"/>
              <a:t/>
            </a:r>
            <a:br>
              <a:rPr lang="vi-VN" sz="1400"/>
            </a:br>
            <a:r>
              <a:rPr lang="vi-VN" sz="1800"/>
              <a:t>•Tạo hàm xắp xếp ma trận I xoắn ốc giảm dần ngược chiều kim đồng hồ :</a:t>
            </a:r>
            <a:br>
              <a:rPr lang="vi-VN" sz="1800"/>
            </a:br>
            <a:r>
              <a:rPr lang="vi-VN" sz="1800"/>
              <a:t>-Kiểm tra số dòng số cột của ma trận A nhận vào, kiểm tra số dòng và số cột có khác 1 hay không nếu bằng 1 thì xuất ra màn hình một câu thông báo không thẻ tạo ma trận xoắn ốc ngược lại nếu số dòng và số cột khác 1  thì khởi tạo một biến tạm Temp[MAX] và n bằng số dòng nhân với số cột sau đó sử dụng vòng lặp for để tiến hành đưa giá trị của mảng 1 chiều vào ma trận xoắn ốc. </a:t>
            </a:r>
            <a:br>
              <a:rPr lang="vi-VN" sz="1800"/>
            </a:br>
            <a:endParaRPr lang="vi-VN" sz="1800" dirty="0"/>
          </a:p>
        </p:txBody>
      </p:sp>
      <p:sp>
        <p:nvSpPr>
          <p:cNvPr id="8" name="TextBox 7">
            <a:extLst>
              <a:ext uri="{FF2B5EF4-FFF2-40B4-BE49-F238E27FC236}">
                <a16:creationId xmlns:a16="http://schemas.microsoft.com/office/drawing/2014/main" xmlns="" id="{B9A77F5E-88FA-4754-8C9D-BE4593872D7F}"/>
              </a:ext>
            </a:extLst>
          </p:cNvPr>
          <p:cNvSpPr txBox="1"/>
          <p:nvPr/>
        </p:nvSpPr>
        <p:spPr>
          <a:xfrm>
            <a:off x="408277" y="141025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1" name="Picture 10">
            <a:extLst>
              <a:ext uri="{FF2B5EF4-FFF2-40B4-BE49-F238E27FC236}">
                <a16:creationId xmlns:a16="http://schemas.microsoft.com/office/drawing/2014/main" xmlns="" id="{BA19B1CF-CD2E-4F2F-B60C-C3A220C80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377" y="2207632"/>
            <a:ext cx="4560649" cy="1853709"/>
          </a:xfrm>
          <a:prstGeom prst="rect">
            <a:avLst/>
          </a:prstGeom>
        </p:spPr>
      </p:pic>
      <p:sp>
        <p:nvSpPr>
          <p:cNvPr id="12" name="Title 6">
            <a:extLst>
              <a:ext uri="{FF2B5EF4-FFF2-40B4-BE49-F238E27FC236}">
                <a16:creationId xmlns:a16="http://schemas.microsoft.com/office/drawing/2014/main" xmlns="" id="{F16AF92F-5636-4C3E-A7F5-DBC843933E19}"/>
              </a:ext>
            </a:extLst>
          </p:cNvPr>
          <p:cNvSpPr txBox="1">
            <a:spLocks/>
          </p:cNvSpPr>
          <p:nvPr/>
        </p:nvSpPr>
        <p:spPr>
          <a:xfrm>
            <a:off x="337965" y="1535661"/>
            <a:ext cx="6344801" cy="19295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vi-VN" sz="1400"/>
              <a:t/>
            </a:r>
            <a:br>
              <a:rPr lang="vi-VN" sz="1400"/>
            </a:br>
            <a:r>
              <a:rPr lang="vi-VN" sz="1800"/>
              <a:t>+ Phân ma trận thành 4 mảnh : từ trái sang phải, từ trên xuống dưới từ phải sang trái và từ dưới lên trên để tiến hành xắp xếp. Sau mỗi lẫn sắp xếp thì bỏ đi dòng và cột đã thao tác cho đến khi Top_limit tăng Left_Limit tăng và Bottom_Limit giảm Right_Limit giảm cho đến khi Top_Limit bằng Bottom_Limit và Left_limit bằng Right_Limit thì dừng. Kết thúc ma trận ta có ma trận xoắn ốc </a:t>
            </a:r>
            <a:endParaRPr lang="vi-VN" sz="1800" dirty="0"/>
          </a:p>
        </p:txBody>
      </p:sp>
      <p:sp>
        <p:nvSpPr>
          <p:cNvPr id="13" name="TextBox 12">
            <a:extLst>
              <a:ext uri="{FF2B5EF4-FFF2-40B4-BE49-F238E27FC236}">
                <a16:creationId xmlns:a16="http://schemas.microsoft.com/office/drawing/2014/main" xmlns="" id="{5D1F82F0-78BB-45BA-843A-D1F56698B7F2}"/>
              </a:ext>
            </a:extLst>
          </p:cNvPr>
          <p:cNvSpPr txBox="1"/>
          <p:nvPr/>
        </p:nvSpPr>
        <p:spPr>
          <a:xfrm>
            <a:off x="408277" y="1417412"/>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4" name="Picture 13">
            <a:extLst>
              <a:ext uri="{FF2B5EF4-FFF2-40B4-BE49-F238E27FC236}">
                <a16:creationId xmlns:a16="http://schemas.microsoft.com/office/drawing/2014/main" xmlns="" id="{0696B711-387E-4DEB-A9D4-0F21DE1347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406" y="1940632"/>
            <a:ext cx="3860608" cy="2414924"/>
          </a:xfrm>
          <a:prstGeom prst="rect">
            <a:avLst/>
          </a:prstGeom>
        </p:spPr>
      </p:pic>
      <p:pic>
        <p:nvPicPr>
          <p:cNvPr id="15" name="Picture 14">
            <a:extLst>
              <a:ext uri="{FF2B5EF4-FFF2-40B4-BE49-F238E27FC236}">
                <a16:creationId xmlns:a16="http://schemas.microsoft.com/office/drawing/2014/main" xmlns="" id="{3B20B177-49B8-4102-8911-04264BA052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100" y="1940633"/>
            <a:ext cx="3575911" cy="2395026"/>
          </a:xfrm>
          <a:prstGeom prst="rect">
            <a:avLst/>
          </a:prstGeom>
        </p:spPr>
      </p:pic>
      <p:sp>
        <p:nvSpPr>
          <p:cNvPr id="16" name="TextBox 15">
            <a:extLst>
              <a:ext uri="{FF2B5EF4-FFF2-40B4-BE49-F238E27FC236}">
                <a16:creationId xmlns:a16="http://schemas.microsoft.com/office/drawing/2014/main" xmlns="" id="{361D6294-C662-4213-9E0D-A9EC92B5930D}"/>
              </a:ext>
            </a:extLst>
          </p:cNvPr>
          <p:cNvSpPr txBox="1"/>
          <p:nvPr/>
        </p:nvSpPr>
        <p:spPr>
          <a:xfrm>
            <a:off x="440226" y="1134948"/>
            <a:ext cx="2077484" cy="646331"/>
          </a:xfrm>
          <a:prstGeom prst="rect">
            <a:avLst/>
          </a:prstGeom>
          <a:noFill/>
        </p:spPr>
        <p:txBody>
          <a:bodyPr wrap="square" rtlCol="0">
            <a:spAutoFit/>
          </a:bodyPr>
          <a:lstStyle/>
          <a:p>
            <a:r>
              <a:rPr lang="en-US" sz="3600" dirty="0">
                <a:solidFill>
                  <a:schemeClr val="accent1">
                    <a:lumMod val="90000"/>
                  </a:schemeClr>
                </a:solidFill>
                <a:latin typeface="Oswald" panose="00000500000000000000" pitchFamily="2" charset="0"/>
              </a:rPr>
              <a:t>KẾT QUẢ</a:t>
            </a:r>
          </a:p>
        </p:txBody>
      </p:sp>
      <p:pic>
        <p:nvPicPr>
          <p:cNvPr id="4" name="Picture 3">
            <a:extLst>
              <a:ext uri="{FF2B5EF4-FFF2-40B4-BE49-F238E27FC236}">
                <a16:creationId xmlns:a16="http://schemas.microsoft.com/office/drawing/2014/main" xmlns="" id="{F365B0B4-3D9E-4DBC-B8A9-C79D5593173F}"/>
              </a:ext>
            </a:extLst>
          </p:cNvPr>
          <p:cNvPicPr>
            <a:picLocks noChangeAspect="1"/>
          </p:cNvPicPr>
          <p:nvPr/>
        </p:nvPicPr>
        <p:blipFill>
          <a:blip r:embed="rId7"/>
          <a:stretch>
            <a:fillRect/>
          </a:stretch>
        </p:blipFill>
        <p:spPr>
          <a:xfrm>
            <a:off x="1175552" y="2023839"/>
            <a:ext cx="6115364" cy="2368672"/>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nodePh="1">
                                  <p:stCondLst>
                                    <p:cond delay="0"/>
                                  </p:stCondLst>
                                  <p:endCondLst>
                                    <p:cond evt="begin" delay="0">
                                      <p:tn val="9"/>
                                    </p:cond>
                                  </p:end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1" presetClass="exit" presetSubtype="1" fill="hold" grpId="0" nodeType="clickEffect">
                                  <p:stCondLst>
                                    <p:cond delay="0"/>
                                  </p:stCondLst>
                                  <p:childTnLst>
                                    <p:animEffect transition="out" filter="wheel(1)">
                                      <p:cBhvr>
                                        <p:cTn id="19" dur="2000"/>
                                        <p:tgtEl>
                                          <p:spTgt spid="10">
                                            <p:txEl>
                                              <p:pRg st="0" end="0"/>
                                            </p:txEl>
                                          </p:spTgt>
                                        </p:tgtEl>
                                      </p:cBhvr>
                                    </p:animEffect>
                                    <p:set>
                                      <p:cBhvr>
                                        <p:cTn id="20" dur="1" fill="hold">
                                          <p:stCondLst>
                                            <p:cond delay="1999"/>
                                          </p:stCondLst>
                                        </p:cTn>
                                        <p:tgtEl>
                                          <p:spTgt spid="10">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heel(1)">
                                      <p:cBhvr>
                                        <p:cTn id="43" dur="20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arn(inVertical)">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6" presetClass="exit" presetSubtype="21" fill="hold" grpId="1" nodeType="clickEffect">
                                  <p:stCondLst>
                                    <p:cond delay="0"/>
                                  </p:stCondLst>
                                  <p:childTnLst>
                                    <p:animEffect transition="out" filter="barn(inVertical)">
                                      <p:cBhvr>
                                        <p:cTn id="66" dur="500"/>
                                        <p:tgtEl>
                                          <p:spTgt spid="8"/>
                                        </p:tgtEl>
                                      </p:cBhvr>
                                    </p:animEffect>
                                    <p:set>
                                      <p:cBhvr>
                                        <p:cTn id="67" dur="1" fill="hold">
                                          <p:stCondLst>
                                            <p:cond delay="499"/>
                                          </p:stCondLst>
                                        </p:cTn>
                                        <p:tgtEl>
                                          <p:spTgt spid="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heel(1)">
                                      <p:cBhvr>
                                        <p:cTn id="72" dur="20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12"/>
                                        </p:tgtEl>
                                      </p:cBhvr>
                                    </p:animEffect>
                                    <p:set>
                                      <p:cBhvr>
                                        <p:cTn id="77" dur="1" fill="hold">
                                          <p:stCondLst>
                                            <p:cond delay="499"/>
                                          </p:stCondLst>
                                        </p:cTn>
                                        <p:tgtEl>
                                          <p:spTgt spid="1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barn(inVertical)">
                                      <p:cBhvr>
                                        <p:cTn id="86" dur="500"/>
                                        <p:tgtEl>
                                          <p:spTgt spid="14"/>
                                        </p:tgtEl>
                                      </p:cBhvr>
                                    </p:animEffect>
                                  </p:childTnLst>
                                </p:cTn>
                              </p:par>
                              <p:par>
                                <p:cTn id="87" presetID="16" presetClass="entr" presetSubtype="21" fill="hold"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barn(inVertical)">
                                      <p:cBhvr>
                                        <p:cTn id="89" dur="5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21" presetClass="exit" presetSubtype="1" fill="hold" nodeType="clickEffect">
                                  <p:stCondLst>
                                    <p:cond delay="0"/>
                                  </p:stCondLst>
                                  <p:childTnLst>
                                    <p:animEffect transition="out" filter="wheel(1)">
                                      <p:cBhvr>
                                        <p:cTn id="93" dur="2000"/>
                                        <p:tgtEl>
                                          <p:spTgt spid="14"/>
                                        </p:tgtEl>
                                      </p:cBhvr>
                                    </p:animEffect>
                                    <p:set>
                                      <p:cBhvr>
                                        <p:cTn id="94" dur="1" fill="hold">
                                          <p:stCondLst>
                                            <p:cond delay="1999"/>
                                          </p:stCondLst>
                                        </p:cTn>
                                        <p:tgtEl>
                                          <p:spTgt spid="14"/>
                                        </p:tgtEl>
                                        <p:attrNameLst>
                                          <p:attrName>style.visibility</p:attrName>
                                        </p:attrNameLst>
                                      </p:cBhvr>
                                      <p:to>
                                        <p:strVal val="hidden"/>
                                      </p:to>
                                    </p:set>
                                  </p:childTnLst>
                                </p:cTn>
                              </p:par>
                              <p:par>
                                <p:cTn id="95" presetID="21" presetClass="exit" presetSubtype="1" fill="hold" nodeType="withEffect">
                                  <p:stCondLst>
                                    <p:cond delay="0"/>
                                  </p:stCondLst>
                                  <p:childTnLst>
                                    <p:animEffect transition="out" filter="wheel(1)">
                                      <p:cBhvr>
                                        <p:cTn id="96" dur="2000"/>
                                        <p:tgtEl>
                                          <p:spTgt spid="15"/>
                                        </p:tgtEl>
                                      </p:cBhvr>
                                    </p:animEffect>
                                    <p:set>
                                      <p:cBhvr>
                                        <p:cTn id="97" dur="1" fill="hold">
                                          <p:stCondLst>
                                            <p:cond delay="1999"/>
                                          </p:stCondLst>
                                        </p:cTn>
                                        <p:tgtEl>
                                          <p:spTgt spid="1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barn(inVertical)">
                                      <p:cBhvr>
                                        <p:cTn id="107" dur="500"/>
                                        <p:tgtEl>
                                          <p:spTgt spid="16"/>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fade">
                                      <p:cBhvr>
                                        <p:cTn id="112" dur="1000"/>
                                        <p:tgtEl>
                                          <p:spTgt spid="4"/>
                                        </p:tgtEl>
                                      </p:cBhvr>
                                    </p:animEffect>
                                    <p:anim calcmode="lin" valueType="num">
                                      <p:cBhvr>
                                        <p:cTn id="113" dur="1000" fill="hold"/>
                                        <p:tgtEl>
                                          <p:spTgt spid="4"/>
                                        </p:tgtEl>
                                        <p:attrNameLst>
                                          <p:attrName>ppt_x</p:attrName>
                                        </p:attrNameLst>
                                      </p:cBhvr>
                                      <p:tavLst>
                                        <p:tav tm="0">
                                          <p:val>
                                            <p:strVal val="#ppt_x"/>
                                          </p:val>
                                        </p:tav>
                                        <p:tav tm="100000">
                                          <p:val>
                                            <p:strVal val="#ppt_x"/>
                                          </p:val>
                                        </p:tav>
                                      </p:tavLst>
                                    </p:anim>
                                    <p:anim calcmode="lin" valueType="num">
                                      <p:cBhvr>
                                        <p:cTn id="1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build="allAtOnce"/>
      <p:bldP spid="5" grpId="0"/>
      <p:bldP spid="5" grpId="1"/>
      <p:bldP spid="7" grpId="0"/>
      <p:bldP spid="7" grpId="1"/>
      <p:bldP spid="8" grpId="0"/>
      <p:bldP spid="8" grpId="1"/>
      <p:bldP spid="12" grpId="0"/>
      <p:bldP spid="12" grpId="1"/>
      <p:bldP spid="13" grpId="0"/>
      <p:bldP spid="13" grpId="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34B4F-A8DE-475F-BAE8-A3FBA43A2CEB}"/>
              </a:ext>
            </a:extLst>
          </p:cNvPr>
          <p:cNvSpPr>
            <a:spLocks noGrp="1"/>
          </p:cNvSpPr>
          <p:nvPr>
            <p:ph type="title"/>
          </p:nvPr>
        </p:nvSpPr>
        <p:spPr>
          <a:xfrm>
            <a:off x="642509" y="392766"/>
            <a:ext cx="7704000" cy="572700"/>
          </a:xfrm>
        </p:spPr>
        <p:txBody>
          <a:bodyPr/>
          <a:lstStyle/>
          <a:p>
            <a:r>
              <a:rPr lang="en-US" sz="3200" dirty="0"/>
              <a:t>2. MẢNG CẤU TRÚC</a:t>
            </a:r>
          </a:p>
        </p:txBody>
      </p:sp>
      <p:sp>
        <p:nvSpPr>
          <p:cNvPr id="3" name="Subtitle 4">
            <a:extLst>
              <a:ext uri="{FF2B5EF4-FFF2-40B4-BE49-F238E27FC236}">
                <a16:creationId xmlns:a16="http://schemas.microsoft.com/office/drawing/2014/main" xmlns="" id="{8E65DEC4-FC7F-4DAB-928F-064494F42289}"/>
              </a:ext>
            </a:extLst>
          </p:cNvPr>
          <p:cNvSpPr txBox="1">
            <a:spLocks/>
          </p:cNvSpPr>
          <p:nvPr/>
        </p:nvSpPr>
        <p:spPr>
          <a:xfrm>
            <a:off x="464948" y="965466"/>
            <a:ext cx="6927744" cy="767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en-US" sz="2800" dirty="0"/>
              <a:t>2.</a:t>
            </a:r>
            <a:r>
              <a:rPr lang="vi-VN" sz="2800" dirty="0"/>
              <a:t>1</a:t>
            </a:r>
            <a:r>
              <a:rPr lang="en-US" sz="2800" dirty="0"/>
              <a:t> </a:t>
            </a:r>
            <a:r>
              <a:rPr lang="en-US" sz="2800" dirty="0" err="1"/>
              <a:t>Tính</a:t>
            </a:r>
            <a:r>
              <a:rPr lang="en-US" sz="2800" dirty="0"/>
              <a:t> </a:t>
            </a:r>
            <a:r>
              <a:rPr lang="en-US" sz="2800" dirty="0" err="1"/>
              <a:t>tổng</a:t>
            </a:r>
            <a:r>
              <a:rPr lang="en-US" sz="2800" dirty="0"/>
              <a:t> </a:t>
            </a:r>
            <a:r>
              <a:rPr lang="en-US" sz="2800" dirty="0" err="1"/>
              <a:t>tiền</a:t>
            </a:r>
            <a:r>
              <a:rPr lang="en-US" sz="2800" dirty="0"/>
              <a:t> </a:t>
            </a:r>
            <a:r>
              <a:rPr lang="en-US" sz="2800" dirty="0" err="1"/>
              <a:t>của</a:t>
            </a:r>
            <a:r>
              <a:rPr lang="en-US" sz="2800" dirty="0"/>
              <a:t> </a:t>
            </a:r>
            <a:r>
              <a:rPr lang="en-US" sz="2800" dirty="0" err="1"/>
              <a:t>một</a:t>
            </a:r>
            <a:r>
              <a:rPr lang="en-US" sz="2800" dirty="0"/>
              <a:t> </a:t>
            </a:r>
            <a:r>
              <a:rPr lang="en-US" sz="2800" dirty="0" err="1"/>
              <a:t>đơn</a:t>
            </a:r>
            <a:r>
              <a:rPr lang="en-US" sz="2800" dirty="0"/>
              <a:t> </a:t>
            </a:r>
            <a:r>
              <a:rPr lang="en-US" sz="2800" dirty="0" err="1"/>
              <a:t>thuốc</a:t>
            </a:r>
            <a:endParaRPr lang="en-US" sz="2800" dirty="0"/>
          </a:p>
        </p:txBody>
      </p:sp>
      <p:sp>
        <p:nvSpPr>
          <p:cNvPr id="4" name="Title 6">
            <a:extLst>
              <a:ext uri="{FF2B5EF4-FFF2-40B4-BE49-F238E27FC236}">
                <a16:creationId xmlns:a16="http://schemas.microsoft.com/office/drawing/2014/main" xmlns="" id="{1E05C155-7C40-440B-81A9-67EFB6A0C869}"/>
              </a:ext>
            </a:extLst>
          </p:cNvPr>
          <p:cNvSpPr txBox="1">
            <a:spLocks/>
          </p:cNvSpPr>
          <p:nvPr/>
        </p:nvSpPr>
        <p:spPr>
          <a:xfrm>
            <a:off x="642509" y="1538166"/>
            <a:ext cx="6344801" cy="26398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50000"/>
              </a:lnSpc>
            </a:pPr>
            <a:r>
              <a:rPr lang="vi-VN" sz="1400" dirty="0"/>
              <a:t/>
            </a:r>
            <a:br>
              <a:rPr lang="vi-VN" sz="1400" dirty="0"/>
            </a:br>
            <a:r>
              <a:rPr lang="vi-VN" dirty="0"/>
              <a:t>Ý tưởng thuật toán:</a:t>
            </a:r>
          </a:p>
          <a:p>
            <a:pPr>
              <a:lnSpc>
                <a:spcPct val="150000"/>
              </a:lnSpc>
            </a:pPr>
            <a:r>
              <a:rPr lang="vi-VN" sz="1800" dirty="0"/>
              <a:t>•Tạo hàm tính tổng tiền một đơn thuốc</a:t>
            </a:r>
          </a:p>
          <a:p>
            <a:pPr>
              <a:lnSpc>
                <a:spcPct val="150000"/>
              </a:lnSpc>
            </a:pPr>
            <a:r>
              <a:rPr lang="vi-VN" sz="1800" dirty="0"/>
              <a:t>-Khai báo một biến TotalMoney</a:t>
            </a:r>
          </a:p>
          <a:p>
            <a:pPr>
              <a:lnSpc>
                <a:spcPct val="150000"/>
              </a:lnSpc>
            </a:pPr>
            <a:r>
              <a:rPr lang="vi-VN" sz="1800" dirty="0"/>
              <a:t>-Cho chạy vòng lập for để thêm giá trị vào TotalMoney.</a:t>
            </a:r>
          </a:p>
          <a:p>
            <a:endParaRPr lang="vi-VN" sz="1800" dirty="0"/>
          </a:p>
        </p:txBody>
      </p:sp>
      <p:sp>
        <p:nvSpPr>
          <p:cNvPr id="5" name="TextBox 4">
            <a:extLst>
              <a:ext uri="{FF2B5EF4-FFF2-40B4-BE49-F238E27FC236}">
                <a16:creationId xmlns:a16="http://schemas.microsoft.com/office/drawing/2014/main" xmlns="" id="{FBD9E651-C9C1-4D6A-965C-7BD80A82F4F1}"/>
              </a:ext>
            </a:extLst>
          </p:cNvPr>
          <p:cNvSpPr txBox="1"/>
          <p:nvPr/>
        </p:nvSpPr>
        <p:spPr>
          <a:xfrm>
            <a:off x="521618" y="1538166"/>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a:extLst>
              <a:ext uri="{FF2B5EF4-FFF2-40B4-BE49-F238E27FC236}">
                <a16:creationId xmlns:a16="http://schemas.microsoft.com/office/drawing/2014/main" xmlns="" id="{BB4CDC91-7C8C-4E27-BF9F-846392F18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47" y="2243662"/>
            <a:ext cx="4838700" cy="1423826"/>
          </a:xfrm>
          <a:prstGeom prst="rect">
            <a:avLst/>
          </a:prstGeom>
        </p:spPr>
      </p:pic>
      <p:sp>
        <p:nvSpPr>
          <p:cNvPr id="7" name="TextBox 6">
            <a:extLst>
              <a:ext uri="{FF2B5EF4-FFF2-40B4-BE49-F238E27FC236}">
                <a16:creationId xmlns:a16="http://schemas.microsoft.com/office/drawing/2014/main" xmlns="" id="{883E1C20-5821-44C8-9DA7-B2CDCB4EA36A}"/>
              </a:ext>
            </a:extLst>
          </p:cNvPr>
          <p:cNvSpPr txBox="1"/>
          <p:nvPr/>
        </p:nvSpPr>
        <p:spPr>
          <a:xfrm>
            <a:off x="556115" y="1524413"/>
            <a:ext cx="2077484" cy="646331"/>
          </a:xfrm>
          <a:prstGeom prst="rect">
            <a:avLst/>
          </a:prstGeom>
          <a:noFill/>
        </p:spPr>
        <p:txBody>
          <a:bodyPr wrap="square" rtlCol="0">
            <a:spAutoFit/>
          </a:bodyPr>
          <a:lstStyle/>
          <a:p>
            <a:r>
              <a:rPr lang="en-US" sz="3600" dirty="0">
                <a:solidFill>
                  <a:schemeClr val="accent1">
                    <a:lumMod val="90000"/>
                  </a:schemeClr>
                </a:solidFill>
                <a:latin typeface="Oswald" panose="00000500000000000000" pitchFamily="2" charset="0"/>
              </a:rPr>
              <a:t>KẾT QUẢ</a:t>
            </a:r>
          </a:p>
        </p:txBody>
      </p:sp>
    </p:spTree>
    <p:extLst>
      <p:ext uri="{BB962C8B-B14F-4D97-AF65-F5344CB8AC3E}">
        <p14:creationId xmlns:p14="http://schemas.microsoft.com/office/powerpoint/2010/main" val="39421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7FB0A8-67F1-48AA-BDC5-5384892261B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31921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ADA9B3-943D-4039-BD50-D61557D784D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9411090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DECA78-7973-4AFF-81B7-68A1DF1B8D1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01093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441A5F-1FE4-440A-95EA-2F302556966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37803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57"/>
        <p:cNvGrpSpPr/>
        <p:nvPr/>
      </p:nvGrpSpPr>
      <p:grpSpPr>
        <a:xfrm>
          <a:off x="0" y="0"/>
          <a:ext cx="0" cy="0"/>
          <a:chOff x="0" y="0"/>
          <a:chExt cx="0" cy="0"/>
        </a:xfrm>
      </p:grpSpPr>
      <p:sp>
        <p:nvSpPr>
          <p:cNvPr id="1358" name="Google Shape;1358;p55"/>
          <p:cNvSpPr txBox="1">
            <a:spLocks noGrp="1"/>
          </p:cNvSpPr>
          <p:nvPr>
            <p:ph type="title"/>
          </p:nvPr>
        </p:nvSpPr>
        <p:spPr>
          <a:xfrm>
            <a:off x="288239" y="1607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TEAMS</a:t>
            </a:r>
            <a:endParaRPr dirty="0"/>
          </a:p>
        </p:txBody>
      </p:sp>
      <p:sp>
        <p:nvSpPr>
          <p:cNvPr id="1359" name="Google Shape;1359;p55"/>
          <p:cNvSpPr txBox="1">
            <a:spLocks noGrp="1"/>
          </p:cNvSpPr>
          <p:nvPr>
            <p:ph type="subTitle" idx="1"/>
          </p:nvPr>
        </p:nvSpPr>
        <p:spPr>
          <a:xfrm>
            <a:off x="370051" y="3277093"/>
            <a:ext cx="940603"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t>plan</a:t>
            </a:r>
            <a:endParaRPr dirty="0"/>
          </a:p>
        </p:txBody>
      </p:sp>
      <p:sp>
        <p:nvSpPr>
          <p:cNvPr id="1360" name="Google Shape;1360;p55"/>
          <p:cNvSpPr txBox="1">
            <a:spLocks noGrp="1"/>
          </p:cNvSpPr>
          <p:nvPr>
            <p:ph type="subTitle" idx="2"/>
          </p:nvPr>
        </p:nvSpPr>
        <p:spPr>
          <a:xfrm>
            <a:off x="2055519" y="3561182"/>
            <a:ext cx="1282200" cy="7818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plan</a:t>
            </a:r>
            <a:endParaRPr dirty="0"/>
          </a:p>
        </p:txBody>
      </p:sp>
      <p:sp>
        <p:nvSpPr>
          <p:cNvPr id="1361" name="Google Shape;1361;p55"/>
          <p:cNvSpPr txBox="1">
            <a:spLocks noGrp="1"/>
          </p:cNvSpPr>
          <p:nvPr>
            <p:ph type="subTitle" idx="3"/>
          </p:nvPr>
        </p:nvSpPr>
        <p:spPr>
          <a:xfrm>
            <a:off x="4134493" y="3935330"/>
            <a:ext cx="1282200" cy="6844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plan</a:t>
            </a:r>
            <a:endParaRPr dirty="0"/>
          </a:p>
        </p:txBody>
      </p:sp>
      <p:sp>
        <p:nvSpPr>
          <p:cNvPr id="1362" name="Google Shape;1362;p55"/>
          <p:cNvSpPr txBox="1">
            <a:spLocks noGrp="1"/>
          </p:cNvSpPr>
          <p:nvPr>
            <p:ph type="subTitle" idx="4"/>
          </p:nvPr>
        </p:nvSpPr>
        <p:spPr>
          <a:xfrm>
            <a:off x="251295" y="2939316"/>
            <a:ext cx="711021"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t>name</a:t>
            </a:r>
            <a:endParaRPr dirty="0"/>
          </a:p>
        </p:txBody>
      </p:sp>
      <p:sp>
        <p:nvSpPr>
          <p:cNvPr id="1363" name="Google Shape;1363;p55"/>
          <p:cNvSpPr txBox="1">
            <a:spLocks noGrp="1"/>
          </p:cNvSpPr>
          <p:nvPr>
            <p:ph type="subTitle" idx="5"/>
          </p:nvPr>
        </p:nvSpPr>
        <p:spPr>
          <a:xfrm>
            <a:off x="3493393" y="3740480"/>
            <a:ext cx="1282200"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name</a:t>
            </a:r>
            <a:endParaRPr dirty="0"/>
          </a:p>
        </p:txBody>
      </p:sp>
      <p:sp>
        <p:nvSpPr>
          <p:cNvPr id="1364" name="Google Shape;1364;p55"/>
          <p:cNvSpPr txBox="1">
            <a:spLocks noGrp="1"/>
          </p:cNvSpPr>
          <p:nvPr>
            <p:ph type="subTitle" idx="6"/>
          </p:nvPr>
        </p:nvSpPr>
        <p:spPr>
          <a:xfrm>
            <a:off x="1384664" y="3287418"/>
            <a:ext cx="12822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name</a:t>
            </a:r>
            <a:endParaRPr dirty="0"/>
          </a:p>
        </p:txBody>
      </p:sp>
      <p:grpSp>
        <p:nvGrpSpPr>
          <p:cNvPr id="1365" name="Google Shape;1365;p55"/>
          <p:cNvGrpSpPr/>
          <p:nvPr/>
        </p:nvGrpSpPr>
        <p:grpSpPr>
          <a:xfrm>
            <a:off x="1962337" y="1426693"/>
            <a:ext cx="1270768" cy="1850400"/>
            <a:chOff x="3930875" y="1036502"/>
            <a:chExt cx="1348800" cy="1850400"/>
          </a:xfrm>
        </p:grpSpPr>
        <p:pic>
          <p:nvPicPr>
            <p:cNvPr id="1366" name="Google Shape;1366;p55"/>
            <p:cNvPicPr preferRelativeResize="0"/>
            <p:nvPr/>
          </p:nvPicPr>
          <p:blipFill rotWithShape="1">
            <a:blip r:embed="rId3">
              <a:alphaModFix amt="95000"/>
            </a:blip>
            <a:srcRect l="26163" t="35554" r="6748" b="2963"/>
            <a:stretch/>
          </p:blipFill>
          <p:spPr>
            <a:xfrm>
              <a:off x="3930875" y="1036502"/>
              <a:ext cx="1348800" cy="1850400"/>
            </a:xfrm>
            <a:prstGeom prst="roundRect">
              <a:avLst>
                <a:gd name="adj" fmla="val 16667"/>
              </a:avLst>
            </a:prstGeom>
            <a:noFill/>
            <a:ln>
              <a:noFill/>
            </a:ln>
          </p:spPr>
        </p:pic>
        <p:pic>
          <p:nvPicPr>
            <p:cNvPr id="1367" name="Google Shape;1367;p55"/>
            <p:cNvPicPr preferRelativeResize="0"/>
            <p:nvPr/>
          </p:nvPicPr>
          <p:blipFill rotWithShape="1">
            <a:blip r:embed="rId4">
              <a:alphaModFix amt="18000"/>
            </a:blip>
            <a:srcRect l="26163" t="35554" r="6748" b="2963"/>
            <a:stretch/>
          </p:blipFill>
          <p:spPr>
            <a:xfrm>
              <a:off x="3930875" y="1036502"/>
              <a:ext cx="1348800" cy="1850400"/>
            </a:xfrm>
            <a:prstGeom prst="roundRect">
              <a:avLst>
                <a:gd name="adj" fmla="val 16667"/>
              </a:avLst>
            </a:prstGeom>
            <a:noFill/>
            <a:ln>
              <a:noFill/>
            </a:ln>
          </p:spPr>
        </p:pic>
      </p:grpSp>
      <p:grpSp>
        <p:nvGrpSpPr>
          <p:cNvPr id="1368" name="Google Shape;1368;p55"/>
          <p:cNvGrpSpPr/>
          <p:nvPr/>
        </p:nvGrpSpPr>
        <p:grpSpPr>
          <a:xfrm>
            <a:off x="417025" y="978601"/>
            <a:ext cx="1210888" cy="1850400"/>
            <a:chOff x="2078350" y="2624000"/>
            <a:chExt cx="1348800" cy="1850400"/>
          </a:xfrm>
        </p:grpSpPr>
        <p:pic>
          <p:nvPicPr>
            <p:cNvPr id="1369" name="Google Shape;1369;p55"/>
            <p:cNvPicPr preferRelativeResize="0"/>
            <p:nvPr/>
          </p:nvPicPr>
          <p:blipFill rotWithShape="1">
            <a:blip r:embed="rId5">
              <a:alphaModFix amt="95000"/>
            </a:blip>
            <a:srcRect l="21980" t="19931" r="22003" b="18590"/>
            <a:stretch/>
          </p:blipFill>
          <p:spPr>
            <a:xfrm>
              <a:off x="2078350" y="2624000"/>
              <a:ext cx="1348800" cy="1850400"/>
            </a:xfrm>
            <a:prstGeom prst="roundRect">
              <a:avLst>
                <a:gd name="adj" fmla="val 16667"/>
              </a:avLst>
            </a:prstGeom>
            <a:noFill/>
            <a:ln>
              <a:noFill/>
            </a:ln>
          </p:spPr>
        </p:pic>
        <p:pic>
          <p:nvPicPr>
            <p:cNvPr id="1370" name="Google Shape;1370;p55"/>
            <p:cNvPicPr preferRelativeResize="0"/>
            <p:nvPr/>
          </p:nvPicPr>
          <p:blipFill rotWithShape="1">
            <a:blip r:embed="rId6">
              <a:alphaModFix amt="18000"/>
            </a:blip>
            <a:srcRect l="21980" t="19931" r="22003" b="18590"/>
            <a:stretch/>
          </p:blipFill>
          <p:spPr>
            <a:xfrm>
              <a:off x="2078350" y="2624000"/>
              <a:ext cx="1348800" cy="1850400"/>
            </a:xfrm>
            <a:prstGeom prst="roundRect">
              <a:avLst>
                <a:gd name="adj" fmla="val 16667"/>
              </a:avLst>
            </a:prstGeom>
            <a:noFill/>
            <a:ln>
              <a:noFill/>
            </a:ln>
          </p:spPr>
        </p:pic>
      </p:grpSp>
      <p:grpSp>
        <p:nvGrpSpPr>
          <p:cNvPr id="1371" name="Google Shape;1371;p55"/>
          <p:cNvGrpSpPr/>
          <p:nvPr/>
        </p:nvGrpSpPr>
        <p:grpSpPr>
          <a:xfrm flipH="1">
            <a:off x="3601349" y="1866722"/>
            <a:ext cx="1213829" cy="1850400"/>
            <a:chOff x="5716800" y="2624000"/>
            <a:chExt cx="1348800" cy="1850400"/>
          </a:xfrm>
        </p:grpSpPr>
        <p:pic>
          <p:nvPicPr>
            <p:cNvPr id="1372" name="Google Shape;1372;p55"/>
            <p:cNvPicPr preferRelativeResize="0"/>
            <p:nvPr/>
          </p:nvPicPr>
          <p:blipFill rotWithShape="1">
            <a:blip r:embed="rId7">
              <a:alphaModFix amt="95000"/>
            </a:blip>
            <a:srcRect l="25415" r="25960"/>
            <a:stretch/>
          </p:blipFill>
          <p:spPr>
            <a:xfrm>
              <a:off x="5716800" y="2624000"/>
              <a:ext cx="1348800" cy="1850400"/>
            </a:xfrm>
            <a:prstGeom prst="roundRect">
              <a:avLst>
                <a:gd name="adj" fmla="val 16667"/>
              </a:avLst>
            </a:prstGeom>
            <a:noFill/>
            <a:ln>
              <a:noFill/>
            </a:ln>
          </p:spPr>
        </p:pic>
        <p:pic>
          <p:nvPicPr>
            <p:cNvPr id="1373" name="Google Shape;1373;p55"/>
            <p:cNvPicPr preferRelativeResize="0"/>
            <p:nvPr/>
          </p:nvPicPr>
          <p:blipFill rotWithShape="1">
            <a:blip r:embed="rId8">
              <a:alphaModFix amt="18000"/>
            </a:blip>
            <a:srcRect l="25415" r="25960"/>
            <a:stretch/>
          </p:blipFill>
          <p:spPr>
            <a:xfrm>
              <a:off x="5716800" y="2624000"/>
              <a:ext cx="1348800" cy="1850400"/>
            </a:xfrm>
            <a:prstGeom prst="roundRect">
              <a:avLst>
                <a:gd name="adj" fmla="val 16667"/>
              </a:avLst>
            </a:prstGeom>
            <a:noFill/>
            <a:ln>
              <a:noFill/>
            </a:ln>
          </p:spPr>
        </p:pic>
      </p:grpSp>
      <p:grpSp>
        <p:nvGrpSpPr>
          <p:cNvPr id="1374" name="Google Shape;1374;p55"/>
          <p:cNvGrpSpPr/>
          <p:nvPr/>
        </p:nvGrpSpPr>
        <p:grpSpPr>
          <a:xfrm rot="10800000" flipH="1">
            <a:off x="2701535" y="1429042"/>
            <a:ext cx="539885" cy="389750"/>
            <a:chOff x="-77" y="3784091"/>
            <a:chExt cx="1880477" cy="1357541"/>
          </a:xfrm>
        </p:grpSpPr>
        <p:sp>
          <p:nvSpPr>
            <p:cNvPr id="1375" name="Google Shape;1375;p5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55"/>
          <p:cNvGrpSpPr/>
          <p:nvPr/>
        </p:nvGrpSpPr>
        <p:grpSpPr>
          <a:xfrm rot="10800000" flipH="1">
            <a:off x="3614845" y="1886494"/>
            <a:ext cx="539885" cy="389750"/>
            <a:chOff x="-2817590" y="3784091"/>
            <a:chExt cx="1880477" cy="1357541"/>
          </a:xfrm>
        </p:grpSpPr>
        <p:sp>
          <p:nvSpPr>
            <p:cNvPr id="1379" name="Google Shape;1379;p55"/>
            <p:cNvSpPr/>
            <p:nvPr/>
          </p:nvSpPr>
          <p:spPr>
            <a:xfrm flipH="1">
              <a:off x="-2546504"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flipH="1">
              <a:off x="-2661032"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flipH="1">
              <a:off x="-281759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55"/>
          <p:cNvGrpSpPr/>
          <p:nvPr/>
        </p:nvGrpSpPr>
        <p:grpSpPr>
          <a:xfrm rot="10800000" flipH="1">
            <a:off x="1075519" y="978601"/>
            <a:ext cx="539885" cy="389750"/>
            <a:chOff x="-77" y="3784091"/>
            <a:chExt cx="1880477" cy="1357541"/>
          </a:xfrm>
        </p:grpSpPr>
        <p:sp>
          <p:nvSpPr>
            <p:cNvPr id="1383" name="Google Shape;1383;p5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5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 descr="BLACKPINK những cô nàng tạo nên những thước phim đẹp với ảnh đen trắng">
            <a:extLst>
              <a:ext uri="{FF2B5EF4-FFF2-40B4-BE49-F238E27FC236}">
                <a16:creationId xmlns:a16="http://schemas.microsoft.com/office/drawing/2014/main" xmlns="" id="{2CD866FE-7BED-4D34-B070-437EEC51B8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1016" y="1904209"/>
            <a:ext cx="1273253" cy="19182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2" name="Google Shape;1374;p55">
            <a:extLst>
              <a:ext uri="{FF2B5EF4-FFF2-40B4-BE49-F238E27FC236}">
                <a16:creationId xmlns:a16="http://schemas.microsoft.com/office/drawing/2014/main" xmlns="" id="{BC7463C4-2E26-4271-8DF7-1FB04227B8E4}"/>
              </a:ext>
            </a:extLst>
          </p:cNvPr>
          <p:cNvGrpSpPr/>
          <p:nvPr/>
        </p:nvGrpSpPr>
        <p:grpSpPr>
          <a:xfrm rot="10800000" flipH="1">
            <a:off x="6067993" y="1901361"/>
            <a:ext cx="539885" cy="389750"/>
            <a:chOff x="-77" y="3784091"/>
            <a:chExt cx="1880477" cy="1357541"/>
          </a:xfrm>
        </p:grpSpPr>
        <p:sp>
          <p:nvSpPr>
            <p:cNvPr id="33" name="Google Shape;1375;p55">
              <a:extLst>
                <a:ext uri="{FF2B5EF4-FFF2-40B4-BE49-F238E27FC236}">
                  <a16:creationId xmlns:a16="http://schemas.microsoft.com/office/drawing/2014/main" xmlns="" id="{B967EC6E-1001-4396-9EA9-01AF81BCBCEC}"/>
                </a:ext>
              </a:extLst>
            </p:cNvPr>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6;p55">
              <a:extLst>
                <a:ext uri="{FF2B5EF4-FFF2-40B4-BE49-F238E27FC236}">
                  <a16:creationId xmlns:a16="http://schemas.microsoft.com/office/drawing/2014/main" xmlns="" id="{E7E177C5-DC70-4EAD-86FF-A83A5E6BEA82}"/>
                </a:ext>
              </a:extLst>
            </p:cNvPr>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7;p55">
              <a:extLst>
                <a:ext uri="{FF2B5EF4-FFF2-40B4-BE49-F238E27FC236}">
                  <a16:creationId xmlns:a16="http://schemas.microsoft.com/office/drawing/2014/main" xmlns="" id="{F8B8E01D-2B09-4F4F-B21B-3657FB400D0B}"/>
                </a:ext>
              </a:extLst>
            </p:cNvPr>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362;p55">
            <a:extLst>
              <a:ext uri="{FF2B5EF4-FFF2-40B4-BE49-F238E27FC236}">
                <a16:creationId xmlns:a16="http://schemas.microsoft.com/office/drawing/2014/main" xmlns="" id="{E6FBCCA5-0852-4903-9EFE-49D9632362D9}"/>
              </a:ext>
            </a:extLst>
          </p:cNvPr>
          <p:cNvSpPr txBox="1">
            <a:spLocks/>
          </p:cNvSpPr>
          <p:nvPr/>
        </p:nvSpPr>
        <p:spPr>
          <a:xfrm>
            <a:off x="5173124" y="3841658"/>
            <a:ext cx="711021"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800"/>
              <a:buFont typeface="Oswald"/>
              <a:buNone/>
              <a:defRPr sz="1800" b="0" i="0" u="none" strike="noStrike" cap="none">
                <a:solidFill>
                  <a:schemeClr val="accent1"/>
                </a:solidFill>
                <a:latin typeface="Oswald"/>
                <a:ea typeface="Oswald"/>
                <a:cs typeface="Oswald"/>
                <a:sym typeface="Oswald"/>
              </a:defRPr>
            </a:lvl1pPr>
            <a:lvl2pPr marL="914400" marR="0" lvl="1"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r"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vi-VN" dirty="0"/>
              <a:t>name</a:t>
            </a:r>
          </a:p>
        </p:txBody>
      </p:sp>
      <p:sp>
        <p:nvSpPr>
          <p:cNvPr id="37" name="Google Shape;1359;p55">
            <a:extLst>
              <a:ext uri="{FF2B5EF4-FFF2-40B4-BE49-F238E27FC236}">
                <a16:creationId xmlns:a16="http://schemas.microsoft.com/office/drawing/2014/main" xmlns="" id="{2E8187E6-21DA-4BD2-8B31-7D166C879B9B}"/>
              </a:ext>
            </a:extLst>
          </p:cNvPr>
          <p:cNvSpPr txBox="1">
            <a:spLocks/>
          </p:cNvSpPr>
          <p:nvPr/>
        </p:nvSpPr>
        <p:spPr>
          <a:xfrm>
            <a:off x="5587491" y="4229822"/>
            <a:ext cx="94060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vi-VN"/>
              <a:t>plan</a:t>
            </a:r>
            <a:endParaRPr lang="vi-VN" dirty="0"/>
          </a:p>
        </p:txBody>
      </p:sp>
      <p:pic>
        <p:nvPicPr>
          <p:cNvPr id="38" name="Picture 37">
            <a:extLst>
              <a:ext uri="{FF2B5EF4-FFF2-40B4-BE49-F238E27FC236}">
                <a16:creationId xmlns:a16="http://schemas.microsoft.com/office/drawing/2014/main" xmlns="" id="{692FBA98-C4BA-4AB8-AFF1-004953B4E5A5}"/>
              </a:ext>
            </a:extLst>
          </p:cNvPr>
          <p:cNvPicPr>
            <a:picLocks noChangeAspect="1"/>
          </p:cNvPicPr>
          <p:nvPr/>
        </p:nvPicPr>
        <p:blipFill>
          <a:blip r:embed="rId10"/>
          <a:stretch>
            <a:fillRect/>
          </a:stretch>
        </p:blipFill>
        <p:spPr>
          <a:xfrm>
            <a:off x="7179692" y="2129135"/>
            <a:ext cx="1348640" cy="2020338"/>
          </a:xfrm>
          <a:prstGeom prst="rect">
            <a:avLst/>
          </a:prstGeom>
        </p:spPr>
      </p:pic>
      <p:grpSp>
        <p:nvGrpSpPr>
          <p:cNvPr id="39" name="Google Shape;1382;p55">
            <a:extLst>
              <a:ext uri="{FF2B5EF4-FFF2-40B4-BE49-F238E27FC236}">
                <a16:creationId xmlns:a16="http://schemas.microsoft.com/office/drawing/2014/main" xmlns="" id="{85AC5001-74EE-4F1A-8FB7-A8A5243085E4}"/>
              </a:ext>
            </a:extLst>
          </p:cNvPr>
          <p:cNvGrpSpPr/>
          <p:nvPr/>
        </p:nvGrpSpPr>
        <p:grpSpPr>
          <a:xfrm rot="15840329" flipH="1">
            <a:off x="8018301" y="3638399"/>
            <a:ext cx="539885" cy="437107"/>
            <a:chOff x="-77" y="3784091"/>
            <a:chExt cx="1880477" cy="1357541"/>
          </a:xfrm>
        </p:grpSpPr>
        <p:sp>
          <p:nvSpPr>
            <p:cNvPr id="40" name="Google Shape;1383;p55">
              <a:extLst>
                <a:ext uri="{FF2B5EF4-FFF2-40B4-BE49-F238E27FC236}">
                  <a16:creationId xmlns:a16="http://schemas.microsoft.com/office/drawing/2014/main" xmlns="" id="{58285D8E-63F1-4964-B84E-086FB8B4F48F}"/>
                </a:ext>
              </a:extLst>
            </p:cNvPr>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84;p55">
              <a:extLst>
                <a:ext uri="{FF2B5EF4-FFF2-40B4-BE49-F238E27FC236}">
                  <a16:creationId xmlns:a16="http://schemas.microsoft.com/office/drawing/2014/main" xmlns="" id="{95284C29-7062-4129-AC28-EBFA1B547E2D}"/>
                </a:ext>
              </a:extLst>
            </p:cNvPr>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385;p55">
              <a:extLst>
                <a:ext uri="{FF2B5EF4-FFF2-40B4-BE49-F238E27FC236}">
                  <a16:creationId xmlns:a16="http://schemas.microsoft.com/office/drawing/2014/main" xmlns="" id="{C0BDC4EF-1074-45A9-95F3-F43EBFBDDEF4}"/>
                </a:ext>
              </a:extLst>
            </p:cNvPr>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362;p55">
            <a:extLst>
              <a:ext uri="{FF2B5EF4-FFF2-40B4-BE49-F238E27FC236}">
                <a16:creationId xmlns:a16="http://schemas.microsoft.com/office/drawing/2014/main" xmlns="" id="{D9F6BA3B-A964-460A-B056-3102B75609D3}"/>
              </a:ext>
            </a:extLst>
          </p:cNvPr>
          <p:cNvSpPr txBox="1">
            <a:spLocks/>
          </p:cNvSpPr>
          <p:nvPr/>
        </p:nvSpPr>
        <p:spPr>
          <a:xfrm>
            <a:off x="6585546" y="4162397"/>
            <a:ext cx="171778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800"/>
              <a:buFont typeface="Oswald"/>
              <a:buNone/>
              <a:defRPr sz="1800" b="0" i="0" u="none" strike="noStrike" cap="none">
                <a:solidFill>
                  <a:schemeClr val="accent1"/>
                </a:solidFill>
                <a:latin typeface="Oswald"/>
                <a:ea typeface="Oswald"/>
                <a:cs typeface="Oswald"/>
                <a:sym typeface="Oswald"/>
              </a:defRPr>
            </a:lvl1pPr>
            <a:lvl2pPr marL="914400" marR="0" lvl="1"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r"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US" dirty="0"/>
              <a:t>Lê </a:t>
            </a:r>
            <a:r>
              <a:rPr lang="en-US" dirty="0" err="1"/>
              <a:t>Khánh</a:t>
            </a:r>
            <a:r>
              <a:rPr lang="en-US" dirty="0"/>
              <a:t> Vân</a:t>
            </a:r>
            <a:endParaRPr lang="vi-VN" dirty="0"/>
          </a:p>
        </p:txBody>
      </p:sp>
      <p:sp>
        <p:nvSpPr>
          <p:cNvPr id="44" name="Google Shape;1359;p55">
            <a:extLst>
              <a:ext uri="{FF2B5EF4-FFF2-40B4-BE49-F238E27FC236}">
                <a16:creationId xmlns:a16="http://schemas.microsoft.com/office/drawing/2014/main" xmlns="" id="{EC6133FD-B27F-49E6-A19C-89D661845EC0}"/>
              </a:ext>
            </a:extLst>
          </p:cNvPr>
          <p:cNvSpPr txBox="1">
            <a:spLocks/>
          </p:cNvSpPr>
          <p:nvPr/>
        </p:nvSpPr>
        <p:spPr>
          <a:xfrm>
            <a:off x="7101694" y="4443431"/>
            <a:ext cx="1781089" cy="38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US" dirty="0" err="1"/>
              <a:t>nora</a:t>
            </a:r>
            <a:r>
              <a:rPr lang="en-US" dirty="0"/>
              <a:t> </a:t>
            </a:r>
            <a:r>
              <a:rPr lang="en-US" dirty="0" err="1"/>
              <a:t>đáng</a:t>
            </a:r>
            <a:r>
              <a:rPr lang="en-US" dirty="0"/>
              <a:t> </a:t>
            </a:r>
            <a:r>
              <a:rPr lang="en-US" dirty="0" err="1"/>
              <a:t>eoooo</a:t>
            </a:r>
            <a:endParaRPr lang="vi-VN" dirty="0"/>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7A71D2-4745-4E84-96C4-A130149B9E1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73735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B5B0EB-D969-4B20-9D86-8DDBF7529B5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46849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FA5D0C-C2D7-4E01-9D06-B25783E89A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46915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7A3138-263D-4BCB-A7BE-7B2DCF5D4EF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64708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BC3088-50A5-4CC3-9164-346E6989A93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63681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943F8F-A4F4-4BE3-A7D1-7BFE958191F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07761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83CBA7-B400-4C83-AA3D-D11DF691C3C1}"/>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63131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181"/>
        <p:cNvGrpSpPr/>
        <p:nvPr/>
      </p:nvGrpSpPr>
      <p:grpSpPr>
        <a:xfrm>
          <a:off x="0" y="0"/>
          <a:ext cx="0" cy="0"/>
          <a:chOff x="0" y="0"/>
          <a:chExt cx="0" cy="0"/>
        </a:xfrm>
      </p:grpSpPr>
      <p:sp>
        <p:nvSpPr>
          <p:cNvPr id="1182" name="Google Shape;1182;p48"/>
          <p:cNvSpPr txBox="1">
            <a:spLocks noGrp="1"/>
          </p:cNvSpPr>
          <p:nvPr>
            <p:ph type="title"/>
          </p:nvPr>
        </p:nvSpPr>
        <p:spPr>
          <a:xfrm>
            <a:off x="2892003" y="1825924"/>
            <a:ext cx="3573472"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accent3"/>
                </a:solidFill>
              </a:rPr>
              <a:t>03: KẾT LUẬN</a:t>
            </a:r>
            <a:endParaRPr sz="4800" dirty="0">
              <a:solidFill>
                <a:schemeClr val="accent3"/>
              </a:solidFill>
            </a:endParaRPr>
          </a:p>
        </p:txBody>
      </p:sp>
      <p:grpSp>
        <p:nvGrpSpPr>
          <p:cNvPr id="1184" name="Google Shape;1184;p48"/>
          <p:cNvGrpSpPr/>
          <p:nvPr/>
        </p:nvGrpSpPr>
        <p:grpSpPr>
          <a:xfrm>
            <a:off x="6275293" y="1383097"/>
            <a:ext cx="2377303" cy="2377303"/>
            <a:chOff x="5612559" y="834972"/>
            <a:chExt cx="3473558" cy="3473558"/>
          </a:xfrm>
        </p:grpSpPr>
        <p:sp>
          <p:nvSpPr>
            <p:cNvPr id="1185" name="Google Shape;1185;p48"/>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8"/>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8"/>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8"/>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8"/>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64"/>
        <p:cNvGrpSpPr/>
        <p:nvPr/>
      </p:nvGrpSpPr>
      <p:grpSpPr>
        <a:xfrm>
          <a:off x="0" y="0"/>
          <a:ext cx="0" cy="0"/>
          <a:chOff x="0" y="0"/>
          <a:chExt cx="0" cy="0"/>
        </a:xfrm>
      </p:grpSpPr>
      <p:sp>
        <p:nvSpPr>
          <p:cNvPr id="1565" name="Google Shape;1565;p63"/>
          <p:cNvSpPr txBox="1">
            <a:spLocks noGrp="1"/>
          </p:cNvSpPr>
          <p:nvPr>
            <p:ph type="ctrTitle" idx="4294967295"/>
          </p:nvPr>
        </p:nvSpPr>
        <p:spPr>
          <a:xfrm>
            <a:off x="2237432" y="1463600"/>
            <a:ext cx="4728278" cy="8651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accent1"/>
                </a:solidFill>
              </a:rPr>
              <a:t>T</a:t>
            </a:r>
            <a:r>
              <a:rPr lang="en" sz="5400" dirty="0">
                <a:solidFill>
                  <a:schemeClr val="accent2"/>
                </a:solidFill>
              </a:rPr>
              <a:t>H</a:t>
            </a:r>
            <a:r>
              <a:rPr lang="en" sz="5400" dirty="0">
                <a:solidFill>
                  <a:schemeClr val="accent3"/>
                </a:solidFill>
              </a:rPr>
              <a:t>A</a:t>
            </a:r>
            <a:r>
              <a:rPr lang="en" sz="5400" dirty="0">
                <a:solidFill>
                  <a:schemeClr val="accent4"/>
                </a:solidFill>
              </a:rPr>
              <a:t>N</a:t>
            </a:r>
            <a:r>
              <a:rPr lang="en" sz="5400" dirty="0">
                <a:solidFill>
                  <a:schemeClr val="accent5"/>
                </a:solidFill>
              </a:rPr>
              <a:t>K</a:t>
            </a:r>
            <a:r>
              <a:rPr lang="en" sz="5400" dirty="0">
                <a:solidFill>
                  <a:schemeClr val="accent6"/>
                </a:solidFill>
              </a:rPr>
              <a:t>S</a:t>
            </a:r>
            <a:endParaRPr sz="5400" dirty="0"/>
          </a:p>
        </p:txBody>
      </p:sp>
      <p:sp>
        <p:nvSpPr>
          <p:cNvPr id="1568" name="Google Shape;1568;p63"/>
          <p:cNvSpPr/>
          <p:nvPr/>
        </p:nvSpPr>
        <p:spPr>
          <a:xfrm>
            <a:off x="3607503" y="2472009"/>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63"/>
          <p:cNvGrpSpPr/>
          <p:nvPr/>
        </p:nvGrpSpPr>
        <p:grpSpPr>
          <a:xfrm>
            <a:off x="4481429" y="2457562"/>
            <a:ext cx="407432" cy="407391"/>
            <a:chOff x="812101" y="2571761"/>
            <a:chExt cx="417066" cy="417024"/>
          </a:xfrm>
        </p:grpSpPr>
        <p:sp>
          <p:nvSpPr>
            <p:cNvPr id="1570" name="Google Shape;1570;p63"/>
            <p:cNvSpPr/>
            <p:nvPr/>
          </p:nvSpPr>
          <p:spPr>
            <a:xfrm>
              <a:off x="935084" y="2694742"/>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63"/>
          <p:cNvGrpSpPr/>
          <p:nvPr/>
        </p:nvGrpSpPr>
        <p:grpSpPr>
          <a:xfrm>
            <a:off x="5501044" y="2472009"/>
            <a:ext cx="407391" cy="407391"/>
            <a:chOff x="1323129" y="2571761"/>
            <a:chExt cx="417024" cy="417024"/>
          </a:xfrm>
        </p:grpSpPr>
        <p:sp>
          <p:nvSpPr>
            <p:cNvPr id="1575" name="Google Shape;1575;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9" name="Google Shape;1579;p63"/>
          <p:cNvSpPr/>
          <p:nvPr/>
        </p:nvSpPr>
        <p:spPr>
          <a:xfrm>
            <a:off x="11865675" y="1028350"/>
            <a:ext cx="40050" cy="1252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7"/>
        <p:cNvGrpSpPr/>
        <p:nvPr/>
      </p:nvGrpSpPr>
      <p:grpSpPr>
        <a:xfrm>
          <a:off x="0" y="0"/>
          <a:ext cx="0" cy="0"/>
          <a:chOff x="0" y="0"/>
          <a:chExt cx="0" cy="0"/>
        </a:xfrm>
      </p:grpSpPr>
      <p:sp>
        <p:nvSpPr>
          <p:cNvPr id="709" name="Google Shape;709;p29"/>
          <p:cNvSpPr txBox="1">
            <a:spLocks noGrp="1"/>
          </p:cNvSpPr>
          <p:nvPr>
            <p:ph type="subTitle" idx="1"/>
          </p:nvPr>
        </p:nvSpPr>
        <p:spPr>
          <a:xfrm>
            <a:off x="642109" y="2229746"/>
            <a:ext cx="2317200" cy="7602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MỞ ĐẦU</a:t>
            </a:r>
            <a:endParaRPr sz="4000" dirty="0"/>
          </a:p>
        </p:txBody>
      </p:sp>
      <p:sp>
        <p:nvSpPr>
          <p:cNvPr id="710" name="Google Shape;710;p29"/>
          <p:cNvSpPr txBox="1">
            <a:spLocks noGrp="1"/>
          </p:cNvSpPr>
          <p:nvPr>
            <p:ph type="title" idx="2"/>
          </p:nvPr>
        </p:nvSpPr>
        <p:spPr>
          <a:xfrm>
            <a:off x="1282630" y="1294108"/>
            <a:ext cx="1098000" cy="51030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01</a:t>
            </a:r>
            <a:endParaRPr sz="4400" dirty="0"/>
          </a:p>
        </p:txBody>
      </p:sp>
      <p:sp>
        <p:nvSpPr>
          <p:cNvPr id="712" name="Google Shape;712;p29"/>
          <p:cNvSpPr txBox="1">
            <a:spLocks noGrp="1"/>
          </p:cNvSpPr>
          <p:nvPr>
            <p:ph type="subTitle" idx="4"/>
          </p:nvPr>
        </p:nvSpPr>
        <p:spPr>
          <a:xfrm>
            <a:off x="3367005" y="2229746"/>
            <a:ext cx="2316900" cy="7602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dirty="0"/>
              <a:t>NỘI DUNG</a:t>
            </a:r>
          </a:p>
        </p:txBody>
      </p:sp>
      <p:sp>
        <p:nvSpPr>
          <p:cNvPr id="713" name="Google Shape;713;p29"/>
          <p:cNvSpPr txBox="1">
            <a:spLocks noGrp="1"/>
          </p:cNvSpPr>
          <p:nvPr>
            <p:ph type="title" idx="5"/>
          </p:nvPr>
        </p:nvSpPr>
        <p:spPr>
          <a:xfrm>
            <a:off x="3976455" y="1294108"/>
            <a:ext cx="1098000" cy="51030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02</a:t>
            </a:r>
            <a:endParaRPr sz="4400"/>
          </a:p>
        </p:txBody>
      </p:sp>
      <p:sp>
        <p:nvSpPr>
          <p:cNvPr id="715" name="Google Shape;715;p29"/>
          <p:cNvSpPr txBox="1">
            <a:spLocks noGrp="1"/>
          </p:cNvSpPr>
          <p:nvPr>
            <p:ph type="subTitle" idx="7"/>
          </p:nvPr>
        </p:nvSpPr>
        <p:spPr>
          <a:xfrm>
            <a:off x="5998612" y="2229746"/>
            <a:ext cx="2316900" cy="7602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TỔNG KẾT</a:t>
            </a:r>
            <a:endParaRPr lang="vi-VN" sz="4000" dirty="0"/>
          </a:p>
        </p:txBody>
      </p:sp>
      <p:sp>
        <p:nvSpPr>
          <p:cNvPr id="716" name="Google Shape;716;p29"/>
          <p:cNvSpPr txBox="1">
            <a:spLocks noGrp="1"/>
          </p:cNvSpPr>
          <p:nvPr>
            <p:ph type="title" idx="8"/>
          </p:nvPr>
        </p:nvSpPr>
        <p:spPr>
          <a:xfrm>
            <a:off x="6669980" y="1294108"/>
            <a:ext cx="1098000" cy="51030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03</a:t>
            </a:r>
            <a:endParaRPr sz="4400"/>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24"/>
        <p:cNvGrpSpPr/>
        <p:nvPr/>
      </p:nvGrpSpPr>
      <p:grpSpPr>
        <a:xfrm>
          <a:off x="0" y="0"/>
          <a:ext cx="0" cy="0"/>
          <a:chOff x="0" y="0"/>
          <a:chExt cx="0" cy="0"/>
        </a:xfrm>
      </p:grpSpPr>
      <p:sp>
        <p:nvSpPr>
          <p:cNvPr id="825" name="Google Shape;825;p35"/>
          <p:cNvSpPr txBox="1">
            <a:spLocks noGrp="1"/>
          </p:cNvSpPr>
          <p:nvPr>
            <p:ph type="title"/>
          </p:nvPr>
        </p:nvSpPr>
        <p:spPr>
          <a:xfrm>
            <a:off x="2901122" y="1427969"/>
            <a:ext cx="3164737" cy="9184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01: MỞ ĐẦU</a:t>
            </a:r>
            <a:endParaRPr sz="4800" dirty="0"/>
          </a:p>
        </p:txBody>
      </p:sp>
      <p:sp>
        <p:nvSpPr>
          <p:cNvPr id="826" name="Google Shape;826;p35"/>
          <p:cNvSpPr txBox="1">
            <a:spLocks noGrp="1"/>
          </p:cNvSpPr>
          <p:nvPr>
            <p:ph type="title" idx="2"/>
          </p:nvPr>
        </p:nvSpPr>
        <p:spPr>
          <a:xfrm>
            <a:off x="3059410" y="2535151"/>
            <a:ext cx="2622000" cy="6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Mục</a:t>
            </a:r>
            <a:r>
              <a:rPr lang="en-US" dirty="0"/>
              <a:t> </a:t>
            </a:r>
            <a:r>
              <a:rPr lang="en-US" dirty="0" err="1"/>
              <a:t>tiêu</a:t>
            </a:r>
            <a:r>
              <a:rPr lang="en-US" dirty="0"/>
              <a:t> </a:t>
            </a:r>
            <a:r>
              <a:rPr lang="en-US" dirty="0" err="1"/>
              <a:t>đề</a:t>
            </a:r>
            <a:r>
              <a:rPr lang="en-US" dirty="0"/>
              <a:t> </a:t>
            </a:r>
            <a:r>
              <a:rPr lang="en-US" dirty="0" err="1"/>
              <a:t>tài</a:t>
            </a:r>
            <a:endParaRPr lang="vi-VN" dirty="0"/>
          </a:p>
        </p:txBody>
      </p:sp>
      <p:grpSp>
        <p:nvGrpSpPr>
          <p:cNvPr id="827" name="Google Shape;827;p35"/>
          <p:cNvGrpSpPr/>
          <p:nvPr/>
        </p:nvGrpSpPr>
        <p:grpSpPr>
          <a:xfrm>
            <a:off x="6275049" y="1382979"/>
            <a:ext cx="2377553" cy="2377553"/>
            <a:chOff x="6198197" y="1098851"/>
            <a:chExt cx="2945797" cy="2945797"/>
          </a:xfrm>
        </p:grpSpPr>
        <p:sp>
          <p:nvSpPr>
            <p:cNvPr id="828" name="Google Shape;828;p35"/>
            <p:cNvSpPr/>
            <p:nvPr/>
          </p:nvSpPr>
          <p:spPr>
            <a:xfrm>
              <a:off x="7315562" y="1098851"/>
              <a:ext cx="1218960" cy="1218960"/>
            </a:xfrm>
            <a:custGeom>
              <a:avLst/>
              <a:gdLst/>
              <a:ahLst/>
              <a:cxnLst/>
              <a:rect l="l" t="t" r="r" b="b"/>
              <a:pathLst>
                <a:path w="78289" h="78289" extrusionOk="0">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7213984" y="2419374"/>
              <a:ext cx="355541" cy="152384"/>
            </a:xfrm>
            <a:custGeom>
              <a:avLst/>
              <a:gdLst/>
              <a:ahLst/>
              <a:cxnLst/>
              <a:rect l="l" t="t" r="r" b="b"/>
              <a:pathLst>
                <a:path w="22835" h="9787" extrusionOk="0">
                  <a:moveTo>
                    <a:pt x="1" y="1"/>
                  </a:moveTo>
                  <a:lnTo>
                    <a:pt x="1" y="9787"/>
                  </a:lnTo>
                  <a:lnTo>
                    <a:pt x="22835" y="9787"/>
                  </a:lnTo>
                  <a:lnTo>
                    <a:pt x="22835" y="1"/>
                  </a:lnTo>
                  <a:close/>
                </a:path>
              </a:pathLst>
            </a:custGeom>
            <a:solidFill>
              <a:srgbClr val="4B6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6283022" y="3307176"/>
              <a:ext cx="698875" cy="536854"/>
            </a:xfrm>
            <a:custGeom>
              <a:avLst/>
              <a:gdLst/>
              <a:ahLst/>
              <a:cxnLst/>
              <a:rect l="l" t="t" r="r" b="b"/>
              <a:pathLst>
                <a:path w="44886" h="34480" extrusionOk="0">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6807669" y="3130425"/>
              <a:ext cx="406330" cy="914224"/>
            </a:xfrm>
            <a:custGeom>
              <a:avLst/>
              <a:gdLst/>
              <a:ahLst/>
              <a:cxnLst/>
              <a:rect l="l" t="t" r="r" b="b"/>
              <a:pathLst>
                <a:path w="26097" h="58717" extrusionOk="0">
                  <a:moveTo>
                    <a:pt x="1" y="0"/>
                  </a:moveTo>
                  <a:lnTo>
                    <a:pt x="19573" y="58716"/>
                  </a:lnTo>
                  <a:lnTo>
                    <a:pt x="26097" y="58716"/>
                  </a:lnTo>
                  <a:lnTo>
                    <a:pt x="14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6198197" y="3130425"/>
              <a:ext cx="406330" cy="914224"/>
            </a:xfrm>
            <a:custGeom>
              <a:avLst/>
              <a:gdLst/>
              <a:ahLst/>
              <a:cxnLst/>
              <a:rect l="l" t="t" r="r" b="b"/>
              <a:pathLst>
                <a:path w="26097" h="58717" extrusionOk="0">
                  <a:moveTo>
                    <a:pt x="11744" y="0"/>
                  </a:moveTo>
                  <a:lnTo>
                    <a:pt x="1" y="58716"/>
                  </a:lnTo>
                  <a:lnTo>
                    <a:pt x="6525" y="58716"/>
                  </a:lnTo>
                  <a:lnTo>
                    <a:pt x="26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6198197" y="2267006"/>
              <a:ext cx="1371328" cy="1015802"/>
            </a:xfrm>
            <a:custGeom>
              <a:avLst/>
              <a:gdLst/>
              <a:ahLst/>
              <a:cxnLst/>
              <a:rect l="l" t="t" r="r" b="b"/>
              <a:pathLst>
                <a:path w="88075" h="65241" extrusionOk="0">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6706090"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7925034" y="3841476"/>
              <a:ext cx="507909" cy="203173"/>
            </a:xfrm>
            <a:custGeom>
              <a:avLst/>
              <a:gdLst/>
              <a:ahLst/>
              <a:cxnLst/>
              <a:rect l="l" t="t" r="r" b="b"/>
              <a:pathLst>
                <a:path w="32621" h="13049" extrusionOk="0">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6283022" y="1962270"/>
              <a:ext cx="1184924" cy="812645"/>
            </a:xfrm>
            <a:custGeom>
              <a:avLst/>
              <a:gdLst/>
              <a:ahLst/>
              <a:cxnLst/>
              <a:rect l="l" t="t" r="r" b="b"/>
              <a:pathLst>
                <a:path w="76103"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6283022" y="1962270"/>
              <a:ext cx="945706" cy="812645"/>
            </a:xfrm>
            <a:custGeom>
              <a:avLst/>
              <a:gdLst/>
              <a:ahLst/>
              <a:cxnLst/>
              <a:rect l="l" t="t" r="r" b="b"/>
              <a:pathLst>
                <a:path w="60739"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6756880" y="2571742"/>
              <a:ext cx="2387115" cy="203173"/>
            </a:xfrm>
            <a:custGeom>
              <a:avLst/>
              <a:gdLst/>
              <a:ahLst/>
              <a:cxnLst/>
              <a:rect l="l" t="t" r="r" b="b"/>
              <a:pathLst>
                <a:path w="153315" h="13049" extrusionOk="0">
                  <a:moveTo>
                    <a:pt x="1" y="1"/>
                  </a:moveTo>
                  <a:lnTo>
                    <a:pt x="1" y="13049"/>
                  </a:lnTo>
                  <a:lnTo>
                    <a:pt x="153314" y="13049"/>
                  </a:lnTo>
                  <a:lnTo>
                    <a:pt x="153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6381051" y="2302942"/>
              <a:ext cx="141718" cy="131302"/>
            </a:xfrm>
            <a:custGeom>
              <a:avLst/>
              <a:gdLst/>
              <a:ahLst/>
              <a:cxnLst/>
              <a:rect l="l" t="t" r="r" b="b"/>
              <a:pathLst>
                <a:path w="9102" h="8433" extrusionOk="0">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6498371" y="2115152"/>
              <a:ext cx="176766" cy="166724"/>
            </a:xfrm>
            <a:custGeom>
              <a:avLst/>
              <a:gdLst/>
              <a:ahLst/>
              <a:cxnLst/>
              <a:rect l="l" t="t" r="r" b="b"/>
              <a:pathLst>
                <a:path w="11353" h="10708" extrusionOk="0">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6655301" y="1809902"/>
              <a:ext cx="203173" cy="304752"/>
            </a:xfrm>
            <a:custGeom>
              <a:avLst/>
              <a:gdLst/>
              <a:ahLst/>
              <a:cxnLst/>
              <a:rect l="l" t="t" r="r" b="b"/>
              <a:pathLst>
                <a:path w="13049" h="19573" extrusionOk="0">
                  <a:moveTo>
                    <a:pt x="1" y="1"/>
                  </a:moveTo>
                  <a:lnTo>
                    <a:pt x="1" y="13049"/>
                  </a:lnTo>
                  <a:lnTo>
                    <a:pt x="6525" y="19573"/>
                  </a:lnTo>
                  <a:lnTo>
                    <a:pt x="13049" y="13049"/>
                  </a:lnTo>
                  <a:lnTo>
                    <a:pt x="13049"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6502933" y="2267006"/>
              <a:ext cx="761856" cy="304752"/>
            </a:xfrm>
            <a:custGeom>
              <a:avLst/>
              <a:gdLst/>
              <a:ahLst/>
              <a:cxnLst/>
              <a:rect l="l" t="t" r="r" b="b"/>
              <a:pathLst>
                <a:path w="48931" h="19573" extrusionOk="0">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7518720" y="2063849"/>
              <a:ext cx="457120" cy="507909"/>
            </a:xfrm>
            <a:custGeom>
              <a:avLst/>
              <a:gdLst/>
              <a:ahLst/>
              <a:cxnLst/>
              <a:rect l="l" t="t" r="r" b="b"/>
              <a:pathLst>
                <a:path w="29359" h="32621" extrusionOk="0">
                  <a:moveTo>
                    <a:pt x="6525" y="1"/>
                  </a:moveTo>
                  <a:lnTo>
                    <a:pt x="1" y="32621"/>
                  </a:lnTo>
                  <a:lnTo>
                    <a:pt x="22835" y="32621"/>
                  </a:lnTo>
                  <a:lnTo>
                    <a:pt x="29358"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6401354"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7721877" y="3841476"/>
              <a:ext cx="406330" cy="203173"/>
            </a:xfrm>
            <a:custGeom>
              <a:avLst/>
              <a:gdLst/>
              <a:ahLst/>
              <a:cxnLst/>
              <a:rect l="l" t="t" r="r" b="b"/>
              <a:pathLst>
                <a:path w="26097" h="13049" extrusionOk="0">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8128192" y="1555955"/>
              <a:ext cx="1015802" cy="660277"/>
            </a:xfrm>
            <a:custGeom>
              <a:avLst/>
              <a:gdLst/>
              <a:ahLst/>
              <a:cxnLst/>
              <a:rect l="l" t="t" r="r" b="b"/>
              <a:pathLst>
                <a:path w="65241" h="42407" extrusionOk="0">
                  <a:moveTo>
                    <a:pt x="0" y="1"/>
                  </a:moveTo>
                  <a:lnTo>
                    <a:pt x="0" y="42407"/>
                  </a:lnTo>
                  <a:lnTo>
                    <a:pt x="65240" y="42407"/>
                  </a:lnTo>
                  <a:lnTo>
                    <a:pt x="65240" y="1"/>
                  </a:lnTo>
                  <a:close/>
                </a:path>
              </a:pathLst>
            </a:custGeom>
            <a:solidFill>
              <a:srgbClr val="809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8178981" y="1962270"/>
              <a:ext cx="609488" cy="609488"/>
            </a:xfrm>
            <a:custGeom>
              <a:avLst/>
              <a:gdLst/>
              <a:ahLst/>
              <a:cxnLst/>
              <a:rect l="l" t="t" r="r" b="b"/>
              <a:pathLst>
                <a:path w="39145" h="39145" extrusionOk="0">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8483717" y="2774900"/>
              <a:ext cx="406330" cy="203173"/>
            </a:xfrm>
            <a:custGeom>
              <a:avLst/>
              <a:gdLst/>
              <a:ahLst/>
              <a:cxnLst/>
              <a:rect l="l" t="t" r="r" b="b"/>
              <a:pathLst>
                <a:path w="26097" h="13049" extrusionOk="0">
                  <a:moveTo>
                    <a:pt x="0" y="1"/>
                  </a:moveTo>
                  <a:lnTo>
                    <a:pt x="0" y="13048"/>
                  </a:lnTo>
                  <a:lnTo>
                    <a:pt x="26096" y="13048"/>
                  </a:lnTo>
                  <a:lnTo>
                    <a:pt x="26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8636085" y="2774900"/>
              <a:ext cx="101594" cy="203173"/>
            </a:xfrm>
            <a:custGeom>
              <a:avLst/>
              <a:gdLst/>
              <a:ahLst/>
              <a:cxnLst/>
              <a:rect l="l" t="t" r="r" b="b"/>
              <a:pathLst>
                <a:path w="6525" h="13049" extrusionOk="0">
                  <a:moveTo>
                    <a:pt x="0" y="1"/>
                  </a:moveTo>
                  <a:lnTo>
                    <a:pt x="0" y="13048"/>
                  </a:lnTo>
                  <a:lnTo>
                    <a:pt x="6524" y="13048"/>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331349" y="2978057"/>
              <a:ext cx="355541" cy="1066592"/>
            </a:xfrm>
            <a:custGeom>
              <a:avLst/>
              <a:gdLst/>
              <a:ahLst/>
              <a:cxnLst/>
              <a:rect l="l" t="t" r="r" b="b"/>
              <a:pathLst>
                <a:path w="22835" h="68503" extrusionOk="0">
                  <a:moveTo>
                    <a:pt x="9786" y="0"/>
                  </a:moveTo>
                  <a:lnTo>
                    <a:pt x="0" y="68502"/>
                  </a:lnTo>
                  <a:lnTo>
                    <a:pt x="9786" y="68502"/>
                  </a:lnTo>
                  <a:lnTo>
                    <a:pt x="22834"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8686875" y="2978057"/>
              <a:ext cx="355541" cy="1066592"/>
            </a:xfrm>
            <a:custGeom>
              <a:avLst/>
              <a:gdLst/>
              <a:ahLst/>
              <a:cxnLst/>
              <a:rect l="l" t="t" r="r" b="b"/>
              <a:pathLst>
                <a:path w="22835" h="68503" extrusionOk="0">
                  <a:moveTo>
                    <a:pt x="0" y="0"/>
                  </a:moveTo>
                  <a:lnTo>
                    <a:pt x="13048" y="68502"/>
                  </a:lnTo>
                  <a:lnTo>
                    <a:pt x="22834" y="68502"/>
                  </a:lnTo>
                  <a:lnTo>
                    <a:pt x="13048"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6960037" y="2774900"/>
              <a:ext cx="406330" cy="203173"/>
            </a:xfrm>
            <a:custGeom>
              <a:avLst/>
              <a:gdLst/>
              <a:ahLst/>
              <a:cxnLst/>
              <a:rect l="l" t="t" r="r" b="b"/>
              <a:pathLst>
                <a:path w="26097" h="13049" extrusionOk="0">
                  <a:moveTo>
                    <a:pt x="1" y="1"/>
                  </a:moveTo>
                  <a:lnTo>
                    <a:pt x="1" y="13048"/>
                  </a:lnTo>
                  <a:lnTo>
                    <a:pt x="26097" y="13048"/>
                  </a:lnTo>
                  <a:lnTo>
                    <a:pt x="26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7112405" y="2774900"/>
              <a:ext cx="101594" cy="203173"/>
            </a:xfrm>
            <a:custGeom>
              <a:avLst/>
              <a:gdLst/>
              <a:ahLst/>
              <a:cxnLst/>
              <a:rect l="l" t="t" r="r" b="b"/>
              <a:pathLst>
                <a:path w="6525" h="13049" extrusionOk="0">
                  <a:moveTo>
                    <a:pt x="1" y="1"/>
                  </a:moveTo>
                  <a:lnTo>
                    <a:pt x="1" y="13048"/>
                  </a:lnTo>
                  <a:lnTo>
                    <a:pt x="6525" y="13048"/>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6807669" y="2978057"/>
              <a:ext cx="355541" cy="1066592"/>
            </a:xfrm>
            <a:custGeom>
              <a:avLst/>
              <a:gdLst/>
              <a:ahLst/>
              <a:cxnLst/>
              <a:rect l="l" t="t" r="r" b="b"/>
              <a:pathLst>
                <a:path w="22835" h="68503" extrusionOk="0">
                  <a:moveTo>
                    <a:pt x="9787" y="0"/>
                  </a:moveTo>
                  <a:lnTo>
                    <a:pt x="1" y="68502"/>
                  </a:lnTo>
                  <a:lnTo>
                    <a:pt x="9787" y="68502"/>
                  </a:lnTo>
                  <a:lnTo>
                    <a:pt x="22835"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7163194" y="2978057"/>
              <a:ext cx="355541" cy="1066592"/>
            </a:xfrm>
            <a:custGeom>
              <a:avLst/>
              <a:gdLst/>
              <a:ahLst/>
              <a:cxnLst/>
              <a:rect l="l" t="t" r="r" b="b"/>
              <a:pathLst>
                <a:path w="22835" h="68503" extrusionOk="0">
                  <a:moveTo>
                    <a:pt x="1" y="0"/>
                  </a:moveTo>
                  <a:lnTo>
                    <a:pt x="13049" y="68502"/>
                  </a:lnTo>
                  <a:lnTo>
                    <a:pt x="22835" y="68502"/>
                  </a:lnTo>
                  <a:lnTo>
                    <a:pt x="13049"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6706090" y="1809902"/>
              <a:ext cx="152384" cy="203173"/>
            </a:xfrm>
            <a:custGeom>
              <a:avLst/>
              <a:gdLst/>
              <a:ahLst/>
              <a:cxnLst/>
              <a:rect l="l" t="t" r="r" b="b"/>
              <a:pathLst>
                <a:path w="9787" h="13049" extrusionOk="0">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6502933" y="1505166"/>
              <a:ext cx="304752" cy="304752"/>
            </a:xfrm>
            <a:custGeom>
              <a:avLst/>
              <a:gdLst/>
              <a:ahLst/>
              <a:cxnLst/>
              <a:rect l="l" t="t" r="r" b="b"/>
              <a:pathLst>
                <a:path w="19573" h="19573" extrusionOk="0">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6655301" y="1606745"/>
              <a:ext cx="203173" cy="203173"/>
            </a:xfrm>
            <a:custGeom>
              <a:avLst/>
              <a:gdLst/>
              <a:ahLst/>
              <a:cxnLst/>
              <a:rect l="l" t="t" r="r" b="b"/>
              <a:pathLst>
                <a:path w="13049" h="13049" extrusionOk="0">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6655301" y="1708323"/>
              <a:ext cx="203173" cy="253962"/>
            </a:xfrm>
            <a:custGeom>
              <a:avLst/>
              <a:gdLst/>
              <a:ahLst/>
              <a:cxnLst/>
              <a:rect l="l" t="t" r="r" b="b"/>
              <a:pathLst>
                <a:path w="13049" h="16311" extrusionOk="0">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13"/>
        <p:cNvGrpSpPr/>
        <p:nvPr/>
      </p:nvGrpSpPr>
      <p:grpSpPr>
        <a:xfrm>
          <a:off x="0" y="0"/>
          <a:ext cx="0" cy="0"/>
          <a:chOff x="0" y="0"/>
          <a:chExt cx="0" cy="0"/>
        </a:xfrm>
      </p:grpSpPr>
      <p:sp>
        <p:nvSpPr>
          <p:cNvPr id="918" name="Google Shape;918;p39"/>
          <p:cNvSpPr txBox="1">
            <a:spLocks noGrp="1"/>
          </p:cNvSpPr>
          <p:nvPr>
            <p:ph type="ctrTitle"/>
          </p:nvPr>
        </p:nvSpPr>
        <p:spPr>
          <a:xfrm>
            <a:off x="1487647" y="702139"/>
            <a:ext cx="6323981" cy="353736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2800" dirty="0">
                <a:solidFill>
                  <a:schemeClr val="accent5">
                    <a:lumMod val="60000"/>
                    <a:lumOff val="40000"/>
                  </a:schemeClr>
                </a:solidFill>
              </a:rPr>
              <a:t>- Phát huy khả năng tự học, tự giải quyết bài toán thực tế của sinh viên.</a:t>
            </a:r>
            <a:r>
              <a:rPr lang="vi-VN" sz="2800" dirty="0">
                <a:solidFill>
                  <a:schemeClr val="accent1">
                    <a:lumMod val="90000"/>
                  </a:schemeClr>
                </a:solidFill>
              </a:rPr>
              <a:t/>
            </a:r>
            <a:br>
              <a:rPr lang="vi-VN" sz="2800" dirty="0">
                <a:solidFill>
                  <a:schemeClr val="accent1">
                    <a:lumMod val="90000"/>
                  </a:schemeClr>
                </a:solidFill>
              </a:rPr>
            </a:br>
            <a:r>
              <a:rPr lang="vi-VN" sz="2800" dirty="0">
                <a:solidFill>
                  <a:schemeClr val="bg1"/>
                </a:solidFill>
              </a:rPr>
              <a:t>- Sinh viên rèn luyện khả năng tìm hiểu, tổng hợp kiến thức, lựa chọn phương pháp giải quyết bài toán thực tế.</a:t>
            </a:r>
            <a:br>
              <a:rPr lang="vi-VN" sz="2800" dirty="0">
                <a:solidFill>
                  <a:schemeClr val="bg1"/>
                </a:solidFill>
              </a:rPr>
            </a:br>
            <a:r>
              <a:rPr lang="vi-VN" sz="2800" dirty="0">
                <a:solidFill>
                  <a:schemeClr val="tx1">
                    <a:lumMod val="90000"/>
                  </a:schemeClr>
                </a:solidFill>
              </a:rPr>
              <a:t>- Trình bày được nội dung tìm hiểu dưới dạng một tài liệu khoa học ở mức đơn giản.</a:t>
            </a:r>
            <a:br>
              <a:rPr lang="vi-VN" sz="2800" dirty="0">
                <a:solidFill>
                  <a:schemeClr val="tx1">
                    <a:lumMod val="90000"/>
                  </a:schemeClr>
                </a:solidFill>
              </a:rPr>
            </a:br>
            <a:r>
              <a:rPr lang="vi-VN" sz="2800" dirty="0">
                <a:solidFill>
                  <a:schemeClr val="accent6">
                    <a:lumMod val="20000"/>
                    <a:lumOff val="80000"/>
                  </a:schemeClr>
                </a:solidFill>
              </a:rPr>
              <a:t>- Rèn luyện khả năng thuyết trình, trả lời câu hỏi của sinh viên.</a:t>
            </a:r>
            <a:br>
              <a:rPr lang="vi-VN" sz="2800" dirty="0">
                <a:solidFill>
                  <a:schemeClr val="accent6">
                    <a:lumMod val="20000"/>
                    <a:lumOff val="80000"/>
                  </a:schemeClr>
                </a:solidFill>
              </a:rPr>
            </a:br>
            <a:r>
              <a:rPr lang="vi-VN" sz="2800" dirty="0">
                <a:solidFill>
                  <a:schemeClr val="accent4">
                    <a:lumMod val="20000"/>
                    <a:lumOff val="80000"/>
                  </a:schemeClr>
                </a:solidFill>
              </a:rPr>
              <a:t>- Rèn luyện kỹ năng làm việc nhóm</a:t>
            </a:r>
            <a:r>
              <a:rPr lang="vi-VN" sz="2800" dirty="0">
                <a:solidFill>
                  <a:schemeClr val="accent1">
                    <a:lumMod val="90000"/>
                  </a:schemeClr>
                </a:solidFill>
              </a:rPr>
              <a:t>.</a:t>
            </a:r>
          </a:p>
        </p:txBody>
      </p:sp>
      <p:sp>
        <p:nvSpPr>
          <p:cNvPr id="3" name="Title 2">
            <a:extLst>
              <a:ext uri="{FF2B5EF4-FFF2-40B4-BE49-F238E27FC236}">
                <a16:creationId xmlns:a16="http://schemas.microsoft.com/office/drawing/2014/main" xmlns="" id="{C67179BE-838D-4014-93F7-288FCE03CFB7}"/>
              </a:ext>
            </a:extLst>
          </p:cNvPr>
          <p:cNvSpPr>
            <a:spLocks noGrp="1"/>
          </p:cNvSpPr>
          <p:nvPr>
            <p:ph type="title" idx="4294967295"/>
          </p:nvPr>
        </p:nvSpPr>
        <p:spPr>
          <a:xfrm>
            <a:off x="2646363" y="115843"/>
            <a:ext cx="3864634" cy="847813"/>
          </a:xfrm>
        </p:spPr>
        <p:txBody>
          <a:bodyPr/>
          <a:lstStyle/>
          <a:p>
            <a:r>
              <a:rPr lang="en-US" sz="4400" dirty="0"/>
              <a:t>MỤC TIÊU ĐỀ TÀI</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28"/>
        <p:cNvGrpSpPr/>
        <p:nvPr/>
      </p:nvGrpSpPr>
      <p:grpSpPr>
        <a:xfrm>
          <a:off x="0" y="0"/>
          <a:ext cx="0" cy="0"/>
          <a:chOff x="0" y="0"/>
          <a:chExt cx="0" cy="0"/>
        </a:xfrm>
      </p:grpSpPr>
      <p:sp>
        <p:nvSpPr>
          <p:cNvPr id="1329" name="Google Shape;1329;p54"/>
          <p:cNvSpPr txBox="1">
            <a:spLocks noGrp="1"/>
          </p:cNvSpPr>
          <p:nvPr>
            <p:ph type="title"/>
          </p:nvPr>
        </p:nvSpPr>
        <p:spPr>
          <a:xfrm>
            <a:off x="2505655" y="230034"/>
            <a:ext cx="4871538" cy="102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accent4"/>
                </a:solidFill>
              </a:rPr>
              <a:t>02: NỘI DUNG</a:t>
            </a:r>
            <a:endParaRPr sz="4800" dirty="0">
              <a:solidFill>
                <a:schemeClr val="accent4"/>
              </a:solidFill>
            </a:endParaRPr>
          </a:p>
        </p:txBody>
      </p:sp>
      <p:sp>
        <p:nvSpPr>
          <p:cNvPr id="1330" name="Google Shape;1330;p54"/>
          <p:cNvSpPr txBox="1">
            <a:spLocks noGrp="1"/>
          </p:cNvSpPr>
          <p:nvPr>
            <p:ph type="title" idx="3"/>
          </p:nvPr>
        </p:nvSpPr>
        <p:spPr>
          <a:xfrm>
            <a:off x="482028" y="1467328"/>
            <a:ext cx="3588805" cy="1504971"/>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Ø"/>
            </a:pPr>
            <a:r>
              <a:rPr lang="vi-VN" dirty="0">
                <a:solidFill>
                  <a:schemeClr val="accent4"/>
                </a:solidFill>
              </a:rPr>
              <a:t>Cài đặt chương trình thực hiện các xử lý trên mảng 2 chiều</a:t>
            </a:r>
            <a:r>
              <a:rPr lang="en-US" dirty="0">
                <a:solidFill>
                  <a:schemeClr val="accent4"/>
                </a:solidFill>
              </a:rPr>
              <a:t>.</a:t>
            </a:r>
            <a:endParaRPr dirty="0">
              <a:solidFill>
                <a:schemeClr val="accent4"/>
              </a:solidFill>
            </a:endParaRPr>
          </a:p>
        </p:txBody>
      </p:sp>
      <p:grpSp>
        <p:nvGrpSpPr>
          <p:cNvPr id="1331" name="Google Shape;1331;p54"/>
          <p:cNvGrpSpPr/>
          <p:nvPr/>
        </p:nvGrpSpPr>
        <p:grpSpPr>
          <a:xfrm>
            <a:off x="164618" y="3397061"/>
            <a:ext cx="2105161" cy="1753481"/>
            <a:chOff x="6319574" y="1382992"/>
            <a:chExt cx="2333037" cy="2377520"/>
          </a:xfrm>
        </p:grpSpPr>
        <p:sp>
          <p:nvSpPr>
            <p:cNvPr id="1332" name="Google Shape;1332;p54"/>
            <p:cNvSpPr/>
            <p:nvPr/>
          </p:nvSpPr>
          <p:spPr>
            <a:xfrm>
              <a:off x="6319574" y="1393459"/>
              <a:ext cx="1862394" cy="2139771"/>
            </a:xfrm>
            <a:custGeom>
              <a:avLst/>
              <a:gdLst/>
              <a:ahLst/>
              <a:cxnLst/>
              <a:rect l="l" t="t" r="r" b="b"/>
              <a:pathLst>
                <a:path w="153315" h="176149" extrusionOk="0">
                  <a:moveTo>
                    <a:pt x="1" y="1"/>
                  </a:moveTo>
                  <a:lnTo>
                    <a:pt x="1" y="176148"/>
                  </a:lnTo>
                  <a:lnTo>
                    <a:pt x="153314" y="176148"/>
                  </a:lnTo>
                  <a:lnTo>
                    <a:pt x="153314" y="22835"/>
                  </a:lnTo>
                  <a:lnTo>
                    <a:pt x="130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7860096" y="1382992"/>
              <a:ext cx="277388" cy="277388"/>
            </a:xfrm>
            <a:custGeom>
              <a:avLst/>
              <a:gdLst/>
              <a:ahLst/>
              <a:cxnLst/>
              <a:rect l="l" t="t" r="r" b="b"/>
              <a:pathLst>
                <a:path w="22835" h="22835" extrusionOk="0">
                  <a:moveTo>
                    <a:pt x="0" y="1"/>
                  </a:moveTo>
                  <a:lnTo>
                    <a:pt x="0" y="22835"/>
                  </a:lnTo>
                  <a:lnTo>
                    <a:pt x="22834" y="22835"/>
                  </a:lnTo>
                  <a:lnTo>
                    <a:pt x="0" y="1"/>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6631716" y="1977369"/>
              <a:ext cx="1228392" cy="1228392"/>
            </a:xfrm>
            <a:custGeom>
              <a:avLst/>
              <a:gdLst/>
              <a:ahLst/>
              <a:cxnLst/>
              <a:rect l="l" t="t" r="r" b="b"/>
              <a:pathLst>
                <a:path w="101123" h="101123" extrusionOk="0">
                  <a:moveTo>
                    <a:pt x="78289" y="55455"/>
                  </a:moveTo>
                  <a:lnTo>
                    <a:pt x="78289" y="78288"/>
                  </a:lnTo>
                  <a:lnTo>
                    <a:pt x="55455" y="78288"/>
                  </a:lnTo>
                  <a:lnTo>
                    <a:pt x="78289" y="55455"/>
                  </a:lnTo>
                  <a:close/>
                  <a:moveTo>
                    <a:pt x="101122" y="1"/>
                  </a:moveTo>
                  <a:lnTo>
                    <a:pt x="1" y="101122"/>
                  </a:lnTo>
                  <a:lnTo>
                    <a:pt x="101122" y="101122"/>
                  </a:lnTo>
                  <a:lnTo>
                    <a:pt x="1011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7622345" y="2730246"/>
              <a:ext cx="1030266" cy="1030266"/>
            </a:xfrm>
            <a:custGeom>
              <a:avLst/>
              <a:gdLst/>
              <a:ahLst/>
              <a:cxnLst/>
              <a:rect l="l" t="t" r="r" b="b"/>
              <a:pathLst>
                <a:path w="84813" h="84813" extrusionOk="0">
                  <a:moveTo>
                    <a:pt x="42406" y="1"/>
                  </a:moveTo>
                  <a:cubicBezTo>
                    <a:pt x="41167" y="1"/>
                    <a:pt x="39927" y="66"/>
                    <a:pt x="38688" y="196"/>
                  </a:cubicBezTo>
                  <a:lnTo>
                    <a:pt x="36763" y="7014"/>
                  </a:lnTo>
                  <a:cubicBezTo>
                    <a:pt x="34284" y="7405"/>
                    <a:pt x="31870" y="8058"/>
                    <a:pt x="29554" y="8938"/>
                  </a:cubicBezTo>
                  <a:lnTo>
                    <a:pt x="24531" y="4013"/>
                  </a:lnTo>
                  <a:cubicBezTo>
                    <a:pt x="22247" y="5057"/>
                    <a:pt x="20094" y="6296"/>
                    <a:pt x="18072" y="7699"/>
                  </a:cubicBezTo>
                  <a:lnTo>
                    <a:pt x="19833" y="14549"/>
                  </a:lnTo>
                  <a:cubicBezTo>
                    <a:pt x="17876" y="16115"/>
                    <a:pt x="16115" y="17876"/>
                    <a:pt x="14549" y="19833"/>
                  </a:cubicBezTo>
                  <a:lnTo>
                    <a:pt x="7699" y="18072"/>
                  </a:lnTo>
                  <a:cubicBezTo>
                    <a:pt x="6296" y="20094"/>
                    <a:pt x="5057" y="22247"/>
                    <a:pt x="4013" y="24531"/>
                  </a:cubicBezTo>
                  <a:lnTo>
                    <a:pt x="8938" y="29554"/>
                  </a:lnTo>
                  <a:cubicBezTo>
                    <a:pt x="8058" y="31870"/>
                    <a:pt x="7405" y="34284"/>
                    <a:pt x="7014" y="36763"/>
                  </a:cubicBezTo>
                  <a:lnTo>
                    <a:pt x="196" y="38688"/>
                  </a:lnTo>
                  <a:cubicBezTo>
                    <a:pt x="66" y="39927"/>
                    <a:pt x="1" y="41167"/>
                    <a:pt x="1" y="42406"/>
                  </a:cubicBezTo>
                  <a:cubicBezTo>
                    <a:pt x="1" y="43646"/>
                    <a:pt x="66" y="44885"/>
                    <a:pt x="196" y="46125"/>
                  </a:cubicBezTo>
                  <a:lnTo>
                    <a:pt x="7014" y="48050"/>
                  </a:lnTo>
                  <a:cubicBezTo>
                    <a:pt x="7405" y="50529"/>
                    <a:pt x="8058" y="52943"/>
                    <a:pt x="8938" y="55259"/>
                  </a:cubicBezTo>
                  <a:lnTo>
                    <a:pt x="4013" y="60282"/>
                  </a:lnTo>
                  <a:cubicBezTo>
                    <a:pt x="5057" y="62565"/>
                    <a:pt x="6296" y="64718"/>
                    <a:pt x="7699" y="66741"/>
                  </a:cubicBezTo>
                  <a:lnTo>
                    <a:pt x="14549" y="64979"/>
                  </a:lnTo>
                  <a:cubicBezTo>
                    <a:pt x="16115" y="66936"/>
                    <a:pt x="17876" y="68698"/>
                    <a:pt x="19833" y="70264"/>
                  </a:cubicBezTo>
                  <a:lnTo>
                    <a:pt x="18072" y="77114"/>
                  </a:lnTo>
                  <a:cubicBezTo>
                    <a:pt x="20094" y="78517"/>
                    <a:pt x="22247" y="79756"/>
                    <a:pt x="24531" y="80800"/>
                  </a:cubicBezTo>
                  <a:lnTo>
                    <a:pt x="29554" y="75874"/>
                  </a:lnTo>
                  <a:cubicBezTo>
                    <a:pt x="31870" y="76755"/>
                    <a:pt x="34284" y="77407"/>
                    <a:pt x="36763" y="77799"/>
                  </a:cubicBezTo>
                  <a:lnTo>
                    <a:pt x="38688" y="84616"/>
                  </a:lnTo>
                  <a:cubicBezTo>
                    <a:pt x="39927" y="84747"/>
                    <a:pt x="41167" y="84812"/>
                    <a:pt x="42406" y="84812"/>
                  </a:cubicBezTo>
                  <a:cubicBezTo>
                    <a:pt x="43646" y="84812"/>
                    <a:pt x="44885" y="84747"/>
                    <a:pt x="46125" y="84616"/>
                  </a:cubicBezTo>
                  <a:lnTo>
                    <a:pt x="48050" y="77799"/>
                  </a:lnTo>
                  <a:cubicBezTo>
                    <a:pt x="50529" y="77407"/>
                    <a:pt x="52943" y="76755"/>
                    <a:pt x="55259" y="75874"/>
                  </a:cubicBezTo>
                  <a:lnTo>
                    <a:pt x="60282" y="80800"/>
                  </a:lnTo>
                  <a:cubicBezTo>
                    <a:pt x="62565" y="79756"/>
                    <a:pt x="64718" y="78517"/>
                    <a:pt x="66741" y="77114"/>
                  </a:cubicBezTo>
                  <a:lnTo>
                    <a:pt x="64979" y="70264"/>
                  </a:lnTo>
                  <a:cubicBezTo>
                    <a:pt x="66936" y="68698"/>
                    <a:pt x="68698" y="66936"/>
                    <a:pt x="70264" y="64979"/>
                  </a:cubicBezTo>
                  <a:lnTo>
                    <a:pt x="77114" y="66741"/>
                  </a:lnTo>
                  <a:cubicBezTo>
                    <a:pt x="78517" y="64718"/>
                    <a:pt x="79756" y="62565"/>
                    <a:pt x="80800" y="60282"/>
                  </a:cubicBezTo>
                  <a:lnTo>
                    <a:pt x="75874" y="55259"/>
                  </a:lnTo>
                  <a:cubicBezTo>
                    <a:pt x="76755" y="52943"/>
                    <a:pt x="77407" y="50529"/>
                    <a:pt x="77799" y="48050"/>
                  </a:cubicBezTo>
                  <a:lnTo>
                    <a:pt x="84616" y="46125"/>
                  </a:lnTo>
                  <a:cubicBezTo>
                    <a:pt x="84747" y="44885"/>
                    <a:pt x="84812" y="43646"/>
                    <a:pt x="84812" y="42406"/>
                  </a:cubicBezTo>
                  <a:cubicBezTo>
                    <a:pt x="84812" y="41167"/>
                    <a:pt x="84747" y="39927"/>
                    <a:pt x="84616" y="38688"/>
                  </a:cubicBezTo>
                  <a:lnTo>
                    <a:pt x="77799" y="36763"/>
                  </a:lnTo>
                  <a:cubicBezTo>
                    <a:pt x="77407" y="34284"/>
                    <a:pt x="76755" y="31870"/>
                    <a:pt x="75874" y="29554"/>
                  </a:cubicBezTo>
                  <a:lnTo>
                    <a:pt x="80800" y="24531"/>
                  </a:lnTo>
                  <a:cubicBezTo>
                    <a:pt x="79756" y="22247"/>
                    <a:pt x="78517" y="20094"/>
                    <a:pt x="77114" y="18072"/>
                  </a:cubicBezTo>
                  <a:lnTo>
                    <a:pt x="70264" y="19833"/>
                  </a:lnTo>
                  <a:cubicBezTo>
                    <a:pt x="68698" y="17876"/>
                    <a:pt x="66936" y="16115"/>
                    <a:pt x="64979" y="14549"/>
                  </a:cubicBezTo>
                  <a:lnTo>
                    <a:pt x="66741" y="7699"/>
                  </a:lnTo>
                  <a:cubicBezTo>
                    <a:pt x="64718" y="6296"/>
                    <a:pt x="62565" y="5057"/>
                    <a:pt x="60282" y="4013"/>
                  </a:cubicBezTo>
                  <a:lnTo>
                    <a:pt x="55259" y="8938"/>
                  </a:lnTo>
                  <a:cubicBezTo>
                    <a:pt x="52943" y="8058"/>
                    <a:pt x="50529" y="7405"/>
                    <a:pt x="48050" y="7014"/>
                  </a:cubicBezTo>
                  <a:lnTo>
                    <a:pt x="46125" y="196"/>
                  </a:lnTo>
                  <a:cubicBezTo>
                    <a:pt x="44885" y="66"/>
                    <a:pt x="43646" y="1"/>
                    <a:pt x="42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7265719" y="1660368"/>
              <a:ext cx="237763" cy="237763"/>
            </a:xfrm>
            <a:custGeom>
              <a:avLst/>
              <a:gdLst/>
              <a:ahLst/>
              <a:cxnLst/>
              <a:rect l="l" t="t" r="r" b="b"/>
              <a:pathLst>
                <a:path w="19573" h="19573" extrusionOk="0">
                  <a:moveTo>
                    <a:pt x="9787" y="1"/>
                  </a:moveTo>
                  <a:lnTo>
                    <a:pt x="1" y="19573"/>
                  </a:lnTo>
                  <a:lnTo>
                    <a:pt x="19573" y="19573"/>
                  </a:lnTo>
                  <a:lnTo>
                    <a:pt x="9787"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7265719" y="1898118"/>
              <a:ext cx="237763" cy="673640"/>
            </a:xfrm>
            <a:custGeom>
              <a:avLst/>
              <a:gdLst/>
              <a:ahLst/>
              <a:cxnLst/>
              <a:rect l="l" t="t" r="r" b="b"/>
              <a:pathLst>
                <a:path w="19573" h="55455" extrusionOk="0">
                  <a:moveTo>
                    <a:pt x="1" y="1"/>
                  </a:moveTo>
                  <a:lnTo>
                    <a:pt x="1" y="55455"/>
                  </a:lnTo>
                  <a:lnTo>
                    <a:pt x="19573" y="3588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6631716" y="1660368"/>
              <a:ext cx="396264" cy="515139"/>
            </a:xfrm>
            <a:custGeom>
              <a:avLst/>
              <a:gdLst/>
              <a:ahLst/>
              <a:cxnLst/>
              <a:rect l="l" t="t" r="r" b="b"/>
              <a:pathLst>
                <a:path w="32621" h="42407" extrusionOk="0">
                  <a:moveTo>
                    <a:pt x="16311" y="1"/>
                  </a:moveTo>
                  <a:lnTo>
                    <a:pt x="1" y="26097"/>
                  </a:lnTo>
                  <a:lnTo>
                    <a:pt x="9787" y="42407"/>
                  </a:lnTo>
                  <a:lnTo>
                    <a:pt x="22835" y="42407"/>
                  </a:lnTo>
                  <a:lnTo>
                    <a:pt x="32621" y="26097"/>
                  </a:lnTo>
                  <a:lnTo>
                    <a:pt x="16311"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6671342" y="2175494"/>
              <a:ext cx="317013" cy="922092"/>
            </a:xfrm>
            <a:custGeom>
              <a:avLst/>
              <a:gdLst/>
              <a:ahLst/>
              <a:cxnLst/>
              <a:rect l="l" t="t" r="r" b="b"/>
              <a:pathLst>
                <a:path w="26097" h="75908" extrusionOk="0">
                  <a:moveTo>
                    <a:pt x="6525" y="1"/>
                  </a:moveTo>
                  <a:lnTo>
                    <a:pt x="1" y="19573"/>
                  </a:lnTo>
                  <a:lnTo>
                    <a:pt x="5644" y="75907"/>
                  </a:lnTo>
                  <a:lnTo>
                    <a:pt x="22117" y="59434"/>
                  </a:lnTo>
                  <a:lnTo>
                    <a:pt x="26097" y="1957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54"/>
            <p:cNvSpPr/>
            <p:nvPr/>
          </p:nvSpPr>
          <p:spPr>
            <a:xfrm>
              <a:off x="7820471" y="2928372"/>
              <a:ext cx="634014" cy="634014"/>
            </a:xfrm>
            <a:custGeom>
              <a:avLst/>
              <a:gdLst/>
              <a:ahLst/>
              <a:cxnLst/>
              <a:rect l="l" t="t" r="r" b="b"/>
              <a:pathLst>
                <a:path w="52193" h="52193" extrusionOk="0">
                  <a:moveTo>
                    <a:pt x="26096" y="0"/>
                  </a:moveTo>
                  <a:cubicBezTo>
                    <a:pt x="11678" y="0"/>
                    <a:pt x="0" y="11678"/>
                    <a:pt x="0" y="26096"/>
                  </a:cubicBezTo>
                  <a:cubicBezTo>
                    <a:pt x="0" y="40514"/>
                    <a:pt x="11678" y="52192"/>
                    <a:pt x="26096" y="52192"/>
                  </a:cubicBezTo>
                  <a:cubicBezTo>
                    <a:pt x="40514" y="52192"/>
                    <a:pt x="52192" y="40514"/>
                    <a:pt x="52192" y="26096"/>
                  </a:cubicBezTo>
                  <a:cubicBezTo>
                    <a:pt x="52192" y="11678"/>
                    <a:pt x="40514" y="0"/>
                    <a:pt x="26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7899721" y="2928372"/>
              <a:ext cx="277388" cy="356638"/>
            </a:xfrm>
            <a:custGeom>
              <a:avLst/>
              <a:gdLst/>
              <a:ahLst/>
              <a:cxnLst/>
              <a:rect l="l" t="t" r="r" b="b"/>
              <a:pathLst>
                <a:path w="22835" h="29359" extrusionOk="0">
                  <a:moveTo>
                    <a:pt x="16310" y="0"/>
                  </a:moveTo>
                  <a:lnTo>
                    <a:pt x="16310" y="22834"/>
                  </a:lnTo>
                  <a:lnTo>
                    <a:pt x="0" y="22834"/>
                  </a:lnTo>
                  <a:lnTo>
                    <a:pt x="0" y="29358"/>
                  </a:lnTo>
                  <a:lnTo>
                    <a:pt x="22834" y="29358"/>
                  </a:lnTo>
                  <a:lnTo>
                    <a:pt x="22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8058222" y="3166123"/>
              <a:ext cx="158513" cy="158513"/>
            </a:xfrm>
            <a:custGeom>
              <a:avLst/>
              <a:gdLst/>
              <a:ahLst/>
              <a:cxnLst/>
              <a:rect l="l" t="t" r="r" b="b"/>
              <a:pathLst>
                <a:path w="13049" h="13049" extrusionOk="0">
                  <a:moveTo>
                    <a:pt x="6524" y="0"/>
                  </a:moveTo>
                  <a:cubicBezTo>
                    <a:pt x="2936" y="0"/>
                    <a:pt x="0" y="2936"/>
                    <a:pt x="0" y="6524"/>
                  </a:cubicBezTo>
                  <a:cubicBezTo>
                    <a:pt x="0" y="10113"/>
                    <a:pt x="2936" y="13048"/>
                    <a:pt x="6524" y="13048"/>
                  </a:cubicBezTo>
                  <a:cubicBezTo>
                    <a:pt x="10113" y="13048"/>
                    <a:pt x="13048" y="10113"/>
                    <a:pt x="13048" y="6524"/>
                  </a:cubicBezTo>
                  <a:cubicBezTo>
                    <a:pt x="13048" y="2936"/>
                    <a:pt x="10113" y="0"/>
                    <a:pt x="6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790217" y="1660368"/>
              <a:ext cx="79262" cy="317013"/>
            </a:xfrm>
            <a:custGeom>
              <a:avLst/>
              <a:gdLst/>
              <a:ahLst/>
              <a:cxnLst/>
              <a:rect l="l" t="t" r="r" b="b"/>
              <a:pathLst>
                <a:path w="6525" h="26097" extrusionOk="0">
                  <a:moveTo>
                    <a:pt x="3263" y="1"/>
                  </a:moveTo>
                  <a:lnTo>
                    <a:pt x="1" y="5220"/>
                  </a:lnTo>
                  <a:lnTo>
                    <a:pt x="1" y="26097"/>
                  </a:lnTo>
                  <a:lnTo>
                    <a:pt x="6525" y="26097"/>
                  </a:lnTo>
                  <a:lnTo>
                    <a:pt x="6525" y="5220"/>
                  </a:lnTo>
                  <a:lnTo>
                    <a:pt x="3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841334" y="2939864"/>
              <a:ext cx="135141" cy="135129"/>
            </a:xfrm>
            <a:custGeom>
              <a:avLst/>
              <a:gdLst/>
              <a:ahLst/>
              <a:cxnLst/>
              <a:rect l="l" t="t" r="r" b="b"/>
              <a:pathLst>
                <a:path w="11125" h="11124" extrusionOk="0">
                  <a:moveTo>
                    <a:pt x="4600" y="0"/>
                  </a:moveTo>
                  <a:lnTo>
                    <a:pt x="1" y="4600"/>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6960209" y="2820988"/>
              <a:ext cx="135141" cy="135129"/>
            </a:xfrm>
            <a:custGeom>
              <a:avLst/>
              <a:gdLst/>
              <a:ahLst/>
              <a:cxnLst/>
              <a:rect l="l" t="t" r="r" b="b"/>
              <a:pathLst>
                <a:path w="11125" h="11124" extrusionOk="0">
                  <a:moveTo>
                    <a:pt x="4600" y="0"/>
                  </a:moveTo>
                  <a:lnTo>
                    <a:pt x="1" y="4632"/>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7079085" y="2702113"/>
              <a:ext cx="135141" cy="135530"/>
            </a:xfrm>
            <a:custGeom>
              <a:avLst/>
              <a:gdLst/>
              <a:ahLst/>
              <a:cxnLst/>
              <a:rect l="l" t="t" r="r" b="b"/>
              <a:pathLst>
                <a:path w="11125" h="11157" extrusionOk="0">
                  <a:moveTo>
                    <a:pt x="4600" y="1"/>
                  </a:moveTo>
                  <a:lnTo>
                    <a:pt x="1" y="4633"/>
                  </a:lnTo>
                  <a:lnTo>
                    <a:pt x="6525" y="11156"/>
                  </a:lnTo>
                  <a:lnTo>
                    <a:pt x="11124" y="6524"/>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7197960" y="258323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7316835" y="2464362"/>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7435711" y="234548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7554586" y="2226611"/>
              <a:ext cx="135129" cy="135530"/>
            </a:xfrm>
            <a:custGeom>
              <a:avLst/>
              <a:gdLst/>
              <a:ahLst/>
              <a:cxnLst/>
              <a:rect l="l" t="t" r="r" b="b"/>
              <a:pathLst>
                <a:path w="11124" h="11157" extrusionOk="0">
                  <a:moveTo>
                    <a:pt x="4600" y="1"/>
                  </a:moveTo>
                  <a:lnTo>
                    <a:pt x="1" y="4633"/>
                  </a:lnTo>
                  <a:lnTo>
                    <a:pt x="6524"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6354340"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512841"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671342"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330;p54">
            <a:extLst>
              <a:ext uri="{FF2B5EF4-FFF2-40B4-BE49-F238E27FC236}">
                <a16:creationId xmlns:a16="http://schemas.microsoft.com/office/drawing/2014/main" xmlns="" id="{03F8EE5B-969B-4811-82F5-52302BACFFAB}"/>
              </a:ext>
            </a:extLst>
          </p:cNvPr>
          <p:cNvSpPr txBox="1">
            <a:spLocks/>
          </p:cNvSpPr>
          <p:nvPr/>
        </p:nvSpPr>
        <p:spPr>
          <a:xfrm>
            <a:off x="5079820" y="1527173"/>
            <a:ext cx="3691636" cy="22382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swald"/>
              <a:buNone/>
              <a:defRPr sz="2800" b="0" i="0" u="none" strike="noStrike" cap="none">
                <a:solidFill>
                  <a:schemeClr val="accent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Ø"/>
            </a:pPr>
            <a:r>
              <a:rPr lang="en-US" dirty="0">
                <a:solidFill>
                  <a:schemeClr val="accent4"/>
                </a:solidFill>
              </a:rPr>
              <a:t>X</a:t>
            </a:r>
            <a:r>
              <a:rPr lang="vi-VN" dirty="0">
                <a:solidFill>
                  <a:schemeClr val="accent4"/>
                </a:solidFill>
              </a:rPr>
              <a:t>ây dựng mảng cấu trúc quản lý việc mua bán thuốc tại</a:t>
            </a:r>
            <a:r>
              <a:rPr lang="en-US" dirty="0">
                <a:solidFill>
                  <a:schemeClr val="accent4"/>
                </a:solidFill>
              </a:rPr>
              <a:t> </a:t>
            </a:r>
            <a:r>
              <a:rPr lang="vi-VN" dirty="0">
                <a:solidFill>
                  <a:schemeClr val="accent4"/>
                </a:solidFill>
              </a:rPr>
              <a:t>cửa hàng thuốc tây và thực hiện các xử lý trên mảng cấu trúc.</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6A1FFB0-9BB8-434F-80A6-20CEE0D79FE9}"/>
              </a:ext>
            </a:extLst>
          </p:cNvPr>
          <p:cNvSpPr>
            <a:spLocks noGrp="1"/>
          </p:cNvSpPr>
          <p:nvPr>
            <p:ph type="title"/>
          </p:nvPr>
        </p:nvSpPr>
        <p:spPr>
          <a:xfrm>
            <a:off x="4934667" y="952597"/>
            <a:ext cx="3626765" cy="689335"/>
          </a:xfrm>
        </p:spPr>
        <p:txBody>
          <a:bodyPr/>
          <a:lstStyle/>
          <a:p>
            <a:r>
              <a:rPr lang="en-US" sz="4000" dirty="0"/>
              <a:t>2.Mảng </a:t>
            </a:r>
            <a:r>
              <a:rPr lang="en-US" sz="4000" dirty="0" err="1"/>
              <a:t>cấu</a:t>
            </a:r>
            <a:r>
              <a:rPr lang="en-US" sz="4000" dirty="0"/>
              <a:t> </a:t>
            </a:r>
            <a:r>
              <a:rPr lang="en-US" sz="4000" dirty="0" err="1"/>
              <a:t>trúc</a:t>
            </a:r>
            <a:r>
              <a:rPr lang="en-US" sz="4000" dirty="0"/>
              <a:t> </a:t>
            </a:r>
          </a:p>
        </p:txBody>
      </p:sp>
      <p:sp>
        <p:nvSpPr>
          <p:cNvPr id="8" name="Text Placeholder 7">
            <a:extLst>
              <a:ext uri="{FF2B5EF4-FFF2-40B4-BE49-F238E27FC236}">
                <a16:creationId xmlns:a16="http://schemas.microsoft.com/office/drawing/2014/main" xmlns="" id="{8F912C55-972D-4D88-A4CA-9510CA2C27CA}"/>
              </a:ext>
            </a:extLst>
          </p:cNvPr>
          <p:cNvSpPr>
            <a:spLocks noGrp="1"/>
          </p:cNvSpPr>
          <p:nvPr>
            <p:ph type="body" idx="1"/>
          </p:nvPr>
        </p:nvSpPr>
        <p:spPr>
          <a:xfrm>
            <a:off x="4934667" y="2057850"/>
            <a:ext cx="3626765" cy="1027800"/>
          </a:xfrm>
        </p:spPr>
        <p:txBody>
          <a:bodyPr/>
          <a:lstStyle/>
          <a:p>
            <a:r>
              <a:rPr lang="en-US" sz="3200" dirty="0"/>
              <a:t>15 </a:t>
            </a:r>
            <a:r>
              <a:rPr lang="en-US" sz="3200" dirty="0" err="1"/>
              <a:t>câu</a:t>
            </a:r>
            <a:r>
              <a:rPr lang="en-US" sz="3200" dirty="0"/>
              <a:t>._.</a:t>
            </a:r>
          </a:p>
        </p:txBody>
      </p:sp>
      <p:sp>
        <p:nvSpPr>
          <p:cNvPr id="9" name="Text Placeholder 8">
            <a:extLst>
              <a:ext uri="{FF2B5EF4-FFF2-40B4-BE49-F238E27FC236}">
                <a16:creationId xmlns:a16="http://schemas.microsoft.com/office/drawing/2014/main" xmlns="" id="{B2597E3A-82F1-445E-996E-7D53E810B160}"/>
              </a:ext>
            </a:extLst>
          </p:cNvPr>
          <p:cNvSpPr>
            <a:spLocks noGrp="1"/>
          </p:cNvSpPr>
          <p:nvPr>
            <p:ph type="body" idx="2"/>
          </p:nvPr>
        </p:nvSpPr>
        <p:spPr>
          <a:xfrm>
            <a:off x="399078" y="2020592"/>
            <a:ext cx="3200567" cy="1027800"/>
          </a:xfrm>
        </p:spPr>
        <p:txBody>
          <a:bodyPr/>
          <a:lstStyle/>
          <a:p>
            <a:r>
              <a:rPr lang="en-US" sz="3200" dirty="0"/>
              <a:t>10 </a:t>
            </a:r>
            <a:r>
              <a:rPr lang="en-US" sz="3200" dirty="0" err="1"/>
              <a:t>câu</a:t>
            </a:r>
            <a:r>
              <a:rPr lang="en-US" sz="3200" dirty="0"/>
              <a:t>._.</a:t>
            </a:r>
          </a:p>
        </p:txBody>
      </p:sp>
      <p:sp>
        <p:nvSpPr>
          <p:cNvPr id="10" name="Title 9">
            <a:extLst>
              <a:ext uri="{FF2B5EF4-FFF2-40B4-BE49-F238E27FC236}">
                <a16:creationId xmlns:a16="http://schemas.microsoft.com/office/drawing/2014/main" xmlns="" id="{55D7042A-ACF7-4B3F-AA67-C2CEE9055654}"/>
              </a:ext>
            </a:extLst>
          </p:cNvPr>
          <p:cNvSpPr>
            <a:spLocks noGrp="1"/>
          </p:cNvSpPr>
          <p:nvPr>
            <p:ph type="title" idx="3"/>
          </p:nvPr>
        </p:nvSpPr>
        <p:spPr>
          <a:xfrm>
            <a:off x="317716" y="952597"/>
            <a:ext cx="3626765" cy="805971"/>
          </a:xfrm>
        </p:spPr>
        <p:txBody>
          <a:bodyPr/>
          <a:lstStyle/>
          <a:p>
            <a:r>
              <a:rPr lang="en-US" sz="4000" dirty="0"/>
              <a:t>1.Mảng </a:t>
            </a:r>
            <a:r>
              <a:rPr lang="en-US" sz="4000" dirty="0" err="1"/>
              <a:t>hai</a:t>
            </a:r>
            <a:r>
              <a:rPr lang="en-US" sz="4000" dirty="0"/>
              <a:t> </a:t>
            </a:r>
            <a:r>
              <a:rPr lang="en-US" sz="4000" dirty="0" err="1"/>
              <a:t>chiều</a:t>
            </a:r>
            <a:endParaRPr lang="en-US" sz="4000" dirty="0"/>
          </a:p>
        </p:txBody>
      </p:sp>
    </p:spTree>
    <p:extLst>
      <p:ext uri="{BB962C8B-B14F-4D97-AF65-F5344CB8AC3E}">
        <p14:creationId xmlns:p14="http://schemas.microsoft.com/office/powerpoint/2010/main" val="2552248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86E0AD-EC6A-4402-BC01-C1C7DC3DAABF}"/>
              </a:ext>
            </a:extLst>
          </p:cNvPr>
          <p:cNvSpPr>
            <a:spLocks noGrp="1"/>
          </p:cNvSpPr>
          <p:nvPr>
            <p:ph type="title"/>
          </p:nvPr>
        </p:nvSpPr>
        <p:spPr>
          <a:xfrm>
            <a:off x="5131595" y="1210429"/>
            <a:ext cx="3398844" cy="808353"/>
          </a:xfrm>
        </p:spPr>
        <p:txBody>
          <a:bodyPr/>
          <a:lstStyle/>
          <a:p>
            <a:r>
              <a:rPr lang="en-US" sz="3600" dirty="0" err="1"/>
              <a:t>Xuất</a:t>
            </a:r>
            <a:r>
              <a:rPr lang="en-US" sz="3600" dirty="0"/>
              <a:t> ma </a:t>
            </a:r>
            <a:r>
              <a:rPr lang="en-US" sz="3600" dirty="0" err="1"/>
              <a:t>trận</a:t>
            </a:r>
            <a:endParaRPr lang="en-US" sz="3600" dirty="0"/>
          </a:p>
        </p:txBody>
      </p:sp>
      <p:sp>
        <p:nvSpPr>
          <p:cNvPr id="4" name="Text Placeholder 3">
            <a:extLst>
              <a:ext uri="{FF2B5EF4-FFF2-40B4-BE49-F238E27FC236}">
                <a16:creationId xmlns:a16="http://schemas.microsoft.com/office/drawing/2014/main" xmlns="" id="{CAF3B4D2-4597-43A7-98F5-53D2D35A9EB6}"/>
              </a:ext>
            </a:extLst>
          </p:cNvPr>
          <p:cNvSpPr>
            <a:spLocks noGrp="1"/>
          </p:cNvSpPr>
          <p:nvPr>
            <p:ph type="body" idx="2"/>
          </p:nvPr>
        </p:nvSpPr>
        <p:spPr>
          <a:xfrm>
            <a:off x="613561" y="1922090"/>
            <a:ext cx="3679466" cy="1554870"/>
          </a:xfrm>
        </p:spPr>
        <p:txBody>
          <a:bodyPr/>
          <a:lstStyle/>
          <a:p>
            <a:pPr algn="l">
              <a:buFont typeface="Wingdings" panose="05000000000000000000" pitchFamily="2" charset="2"/>
              <a:buChar char="q"/>
            </a:pPr>
            <a:r>
              <a:rPr lang="en-US" sz="2400" dirty="0" err="1"/>
              <a:t>Nhập</a:t>
            </a:r>
            <a:r>
              <a:rPr lang="en-US" sz="2400" dirty="0"/>
              <a:t> </a:t>
            </a:r>
            <a:r>
              <a:rPr lang="en-US" sz="2400" dirty="0" err="1"/>
              <a:t>từ</a:t>
            </a:r>
            <a:r>
              <a:rPr lang="en-US" sz="2400" dirty="0"/>
              <a:t> </a:t>
            </a:r>
            <a:r>
              <a:rPr lang="en-US" sz="2400" dirty="0" err="1"/>
              <a:t>bàn</a:t>
            </a:r>
            <a:r>
              <a:rPr lang="en-US" sz="2400" dirty="0"/>
              <a:t> </a:t>
            </a:r>
            <a:r>
              <a:rPr lang="en-US" sz="2400" dirty="0" err="1"/>
              <a:t>phím</a:t>
            </a:r>
            <a:endParaRPr lang="en-US" sz="2400" dirty="0"/>
          </a:p>
          <a:p>
            <a:pPr algn="l">
              <a:buFont typeface="Wingdings" panose="05000000000000000000" pitchFamily="2" charset="2"/>
              <a:buChar char="q"/>
            </a:pPr>
            <a:r>
              <a:rPr lang="en-US" sz="2400" dirty="0" err="1"/>
              <a:t>Tạo</a:t>
            </a:r>
            <a:r>
              <a:rPr lang="en-US" sz="2400" dirty="0"/>
              <a:t> </a:t>
            </a:r>
            <a:r>
              <a:rPr lang="en-US" sz="2400" dirty="0" err="1"/>
              <a:t>ngẫu</a:t>
            </a:r>
            <a:r>
              <a:rPr lang="en-US" sz="2400" dirty="0"/>
              <a:t> </a:t>
            </a:r>
            <a:r>
              <a:rPr lang="en-US" sz="2400" dirty="0" err="1"/>
              <a:t>nhiên</a:t>
            </a:r>
            <a:endParaRPr lang="en-US" sz="2400" dirty="0"/>
          </a:p>
          <a:p>
            <a:pPr algn="l">
              <a:buFont typeface="Wingdings" panose="05000000000000000000" pitchFamily="2" charset="2"/>
              <a:buChar char="q"/>
            </a:pPr>
            <a:r>
              <a:rPr lang="en-US" sz="2400" dirty="0" err="1"/>
              <a:t>Từ</a:t>
            </a:r>
            <a:r>
              <a:rPr lang="en-US" sz="2400" dirty="0"/>
              <a:t> file text</a:t>
            </a:r>
          </a:p>
        </p:txBody>
      </p:sp>
      <p:sp>
        <p:nvSpPr>
          <p:cNvPr id="5" name="Title 4">
            <a:extLst>
              <a:ext uri="{FF2B5EF4-FFF2-40B4-BE49-F238E27FC236}">
                <a16:creationId xmlns:a16="http://schemas.microsoft.com/office/drawing/2014/main" xmlns="" id="{D0A25CA7-0F57-446C-91EA-948AE0B66B7F}"/>
              </a:ext>
            </a:extLst>
          </p:cNvPr>
          <p:cNvSpPr>
            <a:spLocks noGrp="1"/>
          </p:cNvSpPr>
          <p:nvPr>
            <p:ph type="title" idx="3"/>
          </p:nvPr>
        </p:nvSpPr>
        <p:spPr>
          <a:xfrm>
            <a:off x="613561" y="1117821"/>
            <a:ext cx="3539986" cy="572700"/>
          </a:xfrm>
        </p:spPr>
        <p:txBody>
          <a:bodyPr/>
          <a:lstStyle/>
          <a:p>
            <a:r>
              <a:rPr lang="en-US" sz="3600" dirty="0" err="1"/>
              <a:t>Tạo</a:t>
            </a:r>
            <a:r>
              <a:rPr lang="en-US" sz="3600" dirty="0"/>
              <a:t> ma </a:t>
            </a:r>
            <a:r>
              <a:rPr lang="en-US" sz="3600" dirty="0" err="1"/>
              <a:t>trận</a:t>
            </a:r>
            <a:r>
              <a:rPr lang="en-US" sz="3600" dirty="0"/>
              <a:t> </a:t>
            </a:r>
          </a:p>
        </p:txBody>
      </p:sp>
      <p:sp>
        <p:nvSpPr>
          <p:cNvPr id="6" name="Title 5">
            <a:extLst>
              <a:ext uri="{FF2B5EF4-FFF2-40B4-BE49-F238E27FC236}">
                <a16:creationId xmlns:a16="http://schemas.microsoft.com/office/drawing/2014/main" xmlns="" id="{0CC0252D-437B-4E1D-81FE-EB6550C30E52}"/>
              </a:ext>
            </a:extLst>
          </p:cNvPr>
          <p:cNvSpPr>
            <a:spLocks noGrp="1"/>
          </p:cNvSpPr>
          <p:nvPr>
            <p:ph type="title" idx="4"/>
          </p:nvPr>
        </p:nvSpPr>
        <p:spPr>
          <a:xfrm>
            <a:off x="474081" y="129294"/>
            <a:ext cx="7704000" cy="808353"/>
          </a:xfrm>
        </p:spPr>
        <p:txBody>
          <a:bodyPr/>
          <a:lstStyle/>
          <a:p>
            <a:r>
              <a:rPr lang="en-US" sz="3600" dirty="0"/>
              <a:t>1.1</a:t>
            </a:r>
            <a:r>
              <a:rPr lang="en-US" sz="4000" dirty="0"/>
              <a:t> </a:t>
            </a:r>
            <a:r>
              <a:rPr lang="en-US" sz="4000" dirty="0" err="1"/>
              <a:t>Tạo</a:t>
            </a:r>
            <a:r>
              <a:rPr lang="en-US" sz="4000" dirty="0"/>
              <a:t> </a:t>
            </a:r>
            <a:r>
              <a:rPr lang="en-US" sz="4000" dirty="0" err="1"/>
              <a:t>và</a:t>
            </a:r>
            <a:r>
              <a:rPr lang="en-US" sz="4000" dirty="0"/>
              <a:t> </a:t>
            </a:r>
            <a:r>
              <a:rPr lang="en-US" sz="4000" dirty="0" err="1"/>
              <a:t>xuất</a:t>
            </a:r>
            <a:r>
              <a:rPr lang="en-US" sz="4000" dirty="0"/>
              <a:t> ma </a:t>
            </a:r>
            <a:r>
              <a:rPr lang="en-US" sz="4000" dirty="0" err="1"/>
              <a:t>trận</a:t>
            </a:r>
            <a:r>
              <a:rPr lang="en-US" sz="4000" dirty="0"/>
              <a:t> A:</a:t>
            </a:r>
          </a:p>
        </p:txBody>
      </p:sp>
    </p:spTree>
    <p:extLst>
      <p:ext uri="{BB962C8B-B14F-4D97-AF65-F5344CB8AC3E}">
        <p14:creationId xmlns:p14="http://schemas.microsoft.com/office/powerpoint/2010/main" val="620328276"/>
      </p:ext>
    </p:extLst>
  </p:cSld>
  <p:clrMapOvr>
    <a:masterClrMapping/>
  </p:clrMapOvr>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TotalTime>
  <Words>1309</Words>
  <Application>Microsoft Office PowerPoint</Application>
  <PresentationFormat>On-screen Show (16:9)</PresentationFormat>
  <Paragraphs>158</Paragraphs>
  <Slides>38</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Oswald</vt:lpstr>
      <vt:lpstr>Raleway</vt:lpstr>
      <vt:lpstr>Calibri</vt:lpstr>
      <vt:lpstr>Wingdings</vt:lpstr>
      <vt:lpstr>Times New Roman</vt:lpstr>
      <vt:lpstr>Roboto</vt:lpstr>
      <vt:lpstr>Arial</vt:lpstr>
      <vt:lpstr>Software Development Bussines Plan by Slidesgo</vt:lpstr>
      <vt:lpstr>TRƯỜNG ĐẠI HỌC CÔNG NGHIỆP  THỰC PHẨM TP.HCM</vt:lpstr>
      <vt:lpstr>Đề tài: 04</vt:lpstr>
      <vt:lpstr>TEAMS</vt:lpstr>
      <vt:lpstr>01</vt:lpstr>
      <vt:lpstr>01: MỞ ĐẦU</vt:lpstr>
      <vt:lpstr>- Phát huy khả năng tự học, tự giải quyết bài toán thực tế của sinh viên. - Sinh viên rèn luyện khả năng tìm hiểu, tổng hợp kiến thức, lựa chọn phương pháp giải quyết bài toán thực tế. - Trình bày được nội dung tìm hiểu dưới dạng một tài liệu khoa học ở mức đơn giản. - Rèn luyện khả năng thuyết trình, trả lời câu hỏi của sinh viên. - Rèn luyện kỹ năng làm việc nhóm.</vt:lpstr>
      <vt:lpstr>02: NỘI DUNG</vt:lpstr>
      <vt:lpstr>2.Mảng cấu trúc </vt:lpstr>
      <vt:lpstr>Xuất ma trận</vt:lpstr>
      <vt:lpstr>Ý tưởng thuật toán: + Tạo 2 biến tương đương với dòng và cột của ma trận và gán giá trị cho 2 biến đó (Điều kiện &gt; 0) và bắt nhập đến khi đúng thì dừng bằng while. +  Sau khi có giá trị dòng và cột, lồng hàm vòng lặp for với 2 biến i ở ngoài và j ở trong. + Nhập giá trị từ bán phím khi hàm for thực hiện vòng lặp tương ứng với từng phần tử trong ma trận. </vt:lpstr>
      <vt:lpstr>Ý tưởng thuật toán: + Tạo 2 biến tương đương với dòng và cột của ma trận và gán giá trị cho 2 biến đó (Điều kiện &gt; 0) và bắt nhập đến khi đúng thì ngưng bằng while. +  Sau khi có giá trị dòng và cột, lồng hàm vòng lặp for với 2 biến i ở ngoài và j ở trong. + Khi hàm for thực hiện vòng lặp tương ứng với từng phần tử trong ma trận cho từng phần tử bằng hàm ramdom để tạo ma trận ngẫu nhiên. Vd: arr[i][j] = rand() % 100 ( giá trị ngẫu nhiên từ 0 đến 100 ) </vt:lpstr>
      <vt:lpstr>Ý tưởng thuật toán: + Dùng thư viện fstream để thực hiện việc mở và đọc file liên kết. + Đọc các giá trị từ file gồm dòng, cột và giá trị các phần tử trong ma trận.  </vt:lpstr>
      <vt:lpstr>Ý tưởng thuật toán: • Lồng hàm :  + Chạy vòng lặp for với biến i tương đương với số hàng trong ma trận. + Chạy thêm 1 vòng lặp for bên trong với biến j tương đương với số phần tử trên mỗi hàng. + Xuất các phân tử đó ra. ( dùng " \t " hoặc "  " để căn các phần tử ) </vt:lpstr>
      <vt:lpstr>•Trung bình cộng của các phần tử trên 4 biên </vt:lpstr>
      <vt:lpstr>PowerPoint Presentation</vt:lpstr>
      <vt:lpstr>Ý tưởng thuật toán : - Số thịnh vượng là số có tổng các ước không bao gồm số đó, lớn hơn nó. • Hàm kiểm tra số thịnh vượng : vòng lặp for để tìm các ước của phẩn tử đó và tính tổng của các ước đó. </vt:lpstr>
      <vt:lpstr>PowerPoint Presentation</vt:lpstr>
      <vt:lpstr>Ý tưởng thuật toán:   - Tạo hàm kiểm tra số nguyên tố: Cho chạy vòng lặp for với 1 biến xuất phát từ 3 đến giá trị phần tử đó, phần tử nào không chia hết cho bất kỳ số nào của biến thì đó là số nguyên tố. (SNT lớn hơn hoặc bằng 2). </vt:lpstr>
      <vt:lpstr>PowerPoint Presentation</vt:lpstr>
      <vt:lpstr>•Trong ma trận B tạo 1 hàm sắp xếp các phần tử chẵn trong dòng tăng dần :  -Tìm phần chẵn đầu tiên trong dòng sau đó xét theo thứ tự các phần tử chẵn ở sau và chuyển đổi các phần tử theo giá trị tăng dần bằng hàm swap. </vt:lpstr>
      <vt:lpstr>Ý tưởng thuật toán :  • Tạo ma trận C với các phần toàn số dương : Sử dụng số dòng và cột có sẵn ở ma trận A sử dụng vòng lặp for. Nếu giá trị phần tử của A lớn hơn không (A[i][j] &gt; 0) thì phần tử ấy sẽ được giữ nguyên giá trị đưa vào ma trận C, ngược lại nếu giá trị phần tử của A nhỏ hơn không (A[i][j] &lt; 0) thì tại ma trận C sẽ được ghi vào một con số không (C[i][j] = 0) </vt:lpstr>
      <vt:lpstr>  Ý tưởng thuật toán :  •Tạo ma trận E với số hàng ( x ) và cột ( y ) nhập từ bàn phím ( điều kiện số dòng và cột của ma trận E phải nhỏ hơn ma trận A )  và nhập giá trị từng phần tử trong ma trận E. </vt:lpstr>
      <vt:lpstr>PowerPoint Presentation</vt:lpstr>
      <vt:lpstr>PowerPoint Presentation</vt:lpstr>
      <vt:lpstr>2. MẢNG CẤU TRÚC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03: KẾT LUẬN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BUSINESS PLAN</dc:title>
  <cp:lastModifiedBy>Nguyễn Minh Thư</cp:lastModifiedBy>
  <cp:revision>18</cp:revision>
  <dcterms:modified xsi:type="dcterms:W3CDTF">2022-01-27T15:01:25Z</dcterms:modified>
</cp:coreProperties>
</file>